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embedTrueTypeFonts="1" saveSubsetFonts="1" autoCompressPictures="0">
  <p:sldMasterIdLst>
    <p:sldMasterId id="2147484095" r:id="rId1"/>
  </p:sldMasterIdLst>
  <p:notesMasterIdLst>
    <p:notesMasterId r:id="rId18"/>
  </p:notesMasterIdLst>
  <p:sldIdLst>
    <p:sldId id="256" r:id="rId2"/>
    <p:sldId id="257" r:id="rId3"/>
    <p:sldId id="267" r:id="rId4"/>
    <p:sldId id="263" r:id="rId5"/>
    <p:sldId id="269" r:id="rId6"/>
    <p:sldId id="273" r:id="rId7"/>
    <p:sldId id="271" r:id="rId8"/>
    <p:sldId id="272" r:id="rId9"/>
    <p:sldId id="276" r:id="rId10"/>
    <p:sldId id="274" r:id="rId11"/>
    <p:sldId id="280" r:id="rId12"/>
    <p:sldId id="275" r:id="rId13"/>
    <p:sldId id="268" r:id="rId14"/>
    <p:sldId id="277" r:id="rId15"/>
    <p:sldId id="278" r:id="rId16"/>
    <p:sldId id="279" r:id="rId17"/>
  </p:sldIdLst>
  <p:sldSz cx="9144000" cy="6858000" type="screen4x3"/>
  <p:notesSz cx="6858000" cy="9144000"/>
  <p:embeddedFontLst>
    <p:embeddedFont>
      <p:font typeface="Century Gothic" panose="020B0502020202020204" pitchFamily="34" charset="0"/>
      <p:regular r:id="rId19"/>
      <p:bold r:id="rId20"/>
      <p:italic r:id="rId21"/>
      <p:boldItalic r:id="rId22"/>
    </p:embeddedFont>
    <p:embeddedFont>
      <p:font typeface="Lucida Sans Unicode" panose="020B0602030504020204" pitchFamily="34" charset="0"/>
      <p:regular r:id="rId23"/>
    </p:embeddedFont>
    <p:embeddedFont>
      <p:font typeface="Book Antiqua" panose="02040602050305030304" pitchFamily="18" charset="0"/>
      <p:regular r:id="rId24"/>
      <p:bold r:id="rId25"/>
      <p:italic r:id="rId26"/>
      <p:boldItalic r:id="rId27"/>
    </p:embeddedFont>
    <p:embeddedFont>
      <p:font typeface="Lucida Sans" panose="020B0602030504020204" pitchFamily="34" charset="0"/>
      <p:regular r:id="rId28"/>
      <p:bold r:id="rId29"/>
      <p:italic r:id="rId30"/>
      <p:boldItalic r:id="rId31"/>
    </p:embeddedFont>
    <p:embeddedFont>
      <p:font typeface="Wingdings 3" panose="05040102010807070707" pitchFamily="18" charset="2"/>
      <p:regular r:id="rId32"/>
    </p:embeddedFont>
  </p:embeddedFontLst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xmlns="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>
        <p:scale>
          <a:sx n="76" d="100"/>
          <a:sy n="76" d="100"/>
        </p:scale>
        <p:origin x="-1206" y="-72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notesMaster" Target="notesMasters/notesMaster1.xml"/><Relationship Id="rId26" Type="http://schemas.openxmlformats.org/officeDocument/2006/relationships/font" Target="fonts/font8.fntdata"/><Relationship Id="rId3" Type="http://schemas.openxmlformats.org/officeDocument/2006/relationships/slide" Target="slides/slide2.xml"/><Relationship Id="rId21" Type="http://schemas.openxmlformats.org/officeDocument/2006/relationships/font" Target="fonts/font3.fntdata"/><Relationship Id="rId34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font" Target="fonts/font7.fntdata"/><Relationship Id="rId33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font" Target="fonts/font2.fntdata"/><Relationship Id="rId29" Type="http://schemas.openxmlformats.org/officeDocument/2006/relationships/font" Target="fonts/font11.fntdata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font" Target="fonts/font6.fntdata"/><Relationship Id="rId32" Type="http://schemas.openxmlformats.org/officeDocument/2006/relationships/font" Target="fonts/font14.fntdata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font" Target="fonts/font5.fntdata"/><Relationship Id="rId28" Type="http://schemas.openxmlformats.org/officeDocument/2006/relationships/font" Target="fonts/font10.fntdata"/><Relationship Id="rId36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font" Target="fonts/font1.fntdata"/><Relationship Id="rId31" Type="http://schemas.openxmlformats.org/officeDocument/2006/relationships/font" Target="fonts/font13.fntdata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font" Target="fonts/font4.fntdata"/><Relationship Id="rId27" Type="http://schemas.openxmlformats.org/officeDocument/2006/relationships/font" Target="fonts/font9.fntdata"/><Relationship Id="rId30" Type="http://schemas.openxmlformats.org/officeDocument/2006/relationships/font" Target="fonts/font12.fntdata"/><Relationship Id="rId35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hape 3"/>
          <p:cNvSpPr>
            <a:spLocks noGrp="1" noRot="1" noChangeAspect="1"/>
          </p:cNvSpPr>
          <p:nvPr>
            <p:ph type="sldImg" idx="2"/>
          </p:nvPr>
        </p:nvSpPr>
        <p:spPr>
          <a:xfrm>
            <a:off x="1143225" y="685800"/>
            <a:ext cx="4572225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" name="Shape 4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/>
          <a:lstStyle>
            <a:lvl1pPr marL="457200" lvl="0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marL="914400" lvl="1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marL="1371600" lvl="2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marL="1828800" lvl="3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marL="2286000" lvl="4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marL="2743200" lvl="5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marL="3200400" lvl="6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marL="3657600" lvl="7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marL="4114800" lvl="8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2661934259"/>
      </p:ext>
    </p:extLst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" name="Shape 81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82" name="Shape 82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453151426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7" name="Shape 87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88" name="Shape 88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4193451766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2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3" name="Shape 123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24" name="Shape 124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55753362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6" name="Group 15"/>
          <p:cNvGrpSpPr/>
          <p:nvPr/>
        </p:nvGrpSpPr>
        <p:grpSpPr>
          <a:xfrm>
            <a:off x="4334933" y="1169931"/>
            <a:ext cx="4814835" cy="4993802"/>
            <a:chOff x="4334933" y="1169931"/>
            <a:chExt cx="4814835" cy="4993802"/>
          </a:xfrm>
        </p:grpSpPr>
        <p:cxnSp>
          <p:nvCxnSpPr>
            <p:cNvPr id="17" name="Straight Connector 16"/>
            <p:cNvCxnSpPr/>
            <p:nvPr/>
          </p:nvCxnSpPr>
          <p:spPr>
            <a:xfrm flipH="1">
              <a:off x="6009259" y="1169931"/>
              <a:ext cx="3134741" cy="3134741"/>
            </a:xfrm>
            <a:prstGeom prst="line">
              <a:avLst/>
            </a:prstGeom>
            <a:ln w="12700"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9" name="Straight Connector 18"/>
            <p:cNvCxnSpPr/>
            <p:nvPr/>
          </p:nvCxnSpPr>
          <p:spPr>
            <a:xfrm flipH="1">
              <a:off x="4334933" y="1348898"/>
              <a:ext cx="4814835" cy="4814835"/>
            </a:xfrm>
            <a:prstGeom prst="line">
              <a:avLst/>
            </a:prstGeom>
            <a:ln w="12700"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Straight Connector 20"/>
            <p:cNvCxnSpPr/>
            <p:nvPr/>
          </p:nvCxnSpPr>
          <p:spPr>
            <a:xfrm flipH="1">
              <a:off x="5225595" y="1469269"/>
              <a:ext cx="3912054" cy="3912054"/>
            </a:xfrm>
            <a:prstGeom prst="line">
              <a:avLst/>
            </a:prstGeom>
            <a:ln w="12700"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2" name="Straight Connector 21"/>
            <p:cNvCxnSpPr/>
            <p:nvPr/>
          </p:nvCxnSpPr>
          <p:spPr>
            <a:xfrm flipH="1">
              <a:off x="5304588" y="1307856"/>
              <a:ext cx="3839412" cy="3839412"/>
            </a:xfrm>
            <a:prstGeom prst="line">
              <a:avLst/>
            </a:prstGeom>
            <a:ln w="31750"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3" name="Straight Connector 22"/>
            <p:cNvCxnSpPr/>
            <p:nvPr/>
          </p:nvCxnSpPr>
          <p:spPr>
            <a:xfrm flipH="1">
              <a:off x="5707078" y="1770196"/>
              <a:ext cx="3430571" cy="3430570"/>
            </a:xfrm>
            <a:prstGeom prst="line">
              <a:avLst/>
            </a:prstGeom>
            <a:ln w="31750"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533400" y="533400"/>
            <a:ext cx="6154713" cy="3124201"/>
          </a:xfrm>
        </p:spPr>
        <p:txBody>
          <a:bodyPr anchor="b">
            <a:normAutofit/>
          </a:bodyPr>
          <a:lstStyle>
            <a:lvl1pPr algn="l">
              <a:defRPr sz="4400">
                <a:effectLst/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533400" y="3843868"/>
            <a:ext cx="4954250" cy="1913466"/>
          </a:xfrm>
        </p:spPr>
        <p:txBody>
          <a:bodyPr anchor="t">
            <a:normAutofit/>
          </a:bodyPr>
          <a:lstStyle>
            <a:lvl1pPr marL="0" indent="0" algn="l">
              <a:buNone/>
              <a:defRPr sz="2000">
                <a:solidFill>
                  <a:schemeClr val="bg2">
                    <a:lumMod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lvl="0" indent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90829489"/>
      </p:ext>
    </p:extLst>
  </p:cSld>
  <p:clrMapOvr>
    <a:masterClrMapping/>
  </p:clrMapOvr>
  <p:extLst mod="1">
    <p:ext uri="{DCECCB84-F9BA-43D5-87BE-67443E8EF086}">
      <p15:sldGuideLst xmlns:p15="http://schemas.microsoft.com/office/powerpoint/2012/main" xmlns=""/>
    </p:ext>
  </p:extLs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3400" y="4495800"/>
            <a:ext cx="6554867" cy="15240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33400" y="533400"/>
            <a:ext cx="6554867" cy="3767670"/>
          </a:xfrm>
        </p:spPr>
        <p:txBody>
          <a:bodyPr anchor="ctr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lvl="0" indent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8615477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3400" y="1981199"/>
            <a:ext cx="6402468" cy="2319867"/>
          </a:xfrm>
        </p:spPr>
        <p:txBody>
          <a:bodyPr anchor="b">
            <a:normAutofit/>
          </a:bodyPr>
          <a:lstStyle>
            <a:lvl1pPr algn="l">
              <a:defRPr sz="3200" b="0" cap="all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33400" y="4487333"/>
            <a:ext cx="6402467" cy="1532467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bg2">
                    <a:lumMod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lvl="0" indent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71261328"/>
      </p:ext>
    </p:extLst>
  </p:cSld>
  <p:clrMapOvr>
    <a:masterClrMapping/>
  </p:clrMapOvr>
  <p:extLst mod="1">
    <p:ext uri="{DCECCB84-F9BA-43D5-87BE-67443E8EF086}">
      <p15:sldGuideLst xmlns:p15="http://schemas.microsoft.com/office/powerpoint/2012/main" xmlns=""/>
    </p:ext>
  </p:extLs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3400" y="4495800"/>
            <a:ext cx="6554867" cy="1524000"/>
          </a:xfrm>
        </p:spPr>
        <p:txBody>
          <a:bodyPr>
            <a:normAutofit/>
          </a:bodyPr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1" name="Content Placeholder 3"/>
          <p:cNvSpPr>
            <a:spLocks noGrp="1"/>
          </p:cNvSpPr>
          <p:nvPr>
            <p:ph sz="half" idx="13"/>
          </p:nvPr>
        </p:nvSpPr>
        <p:spPr>
          <a:xfrm>
            <a:off x="533400" y="533400"/>
            <a:ext cx="3949967" cy="3767667"/>
          </a:xfrm>
        </p:spPr>
        <p:txBody>
          <a:bodyPr anchor="ctr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12" name="Content Placeholder 5"/>
          <p:cNvSpPr>
            <a:spLocks noGrp="1"/>
          </p:cNvSpPr>
          <p:nvPr>
            <p:ph sz="quarter" idx="4"/>
          </p:nvPr>
        </p:nvSpPr>
        <p:spPr>
          <a:xfrm>
            <a:off x="4662362" y="533400"/>
            <a:ext cx="3948238" cy="3759200"/>
          </a:xfrm>
        </p:spPr>
        <p:txBody>
          <a:bodyPr anchor="ctr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lvl="0" indent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11492805"/>
      </p:ext>
    </p:extLst>
  </p:cSld>
  <p:clrMapOvr>
    <a:masterClrMapping/>
  </p:clrMapOvr>
  <p:extLst mod="1">
    <p:ext uri="{DCECCB84-F9BA-43D5-87BE-67443E8EF086}">
      <p15:sldGuideLst xmlns:p15="http://schemas.microsoft.com/office/powerpoint/2012/main" xmlns=""/>
    </p:ext>
  </p:extLs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3400" y="4495800"/>
            <a:ext cx="6554867" cy="1524000"/>
          </a:xfrm>
        </p:spPr>
        <p:txBody>
          <a:bodyPr>
            <a:normAutofit/>
          </a:bodyPr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62001" y="533400"/>
            <a:ext cx="3716866" cy="609600"/>
          </a:xfrm>
        </p:spPr>
        <p:txBody>
          <a:bodyPr anchor="b">
            <a:noAutofit/>
          </a:bodyPr>
          <a:lstStyle>
            <a:lvl1pPr marL="0" indent="0">
              <a:buNone/>
              <a:defRPr sz="2400" b="0" cap="all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33399" y="1143000"/>
            <a:ext cx="3945467" cy="3158067"/>
          </a:xfrm>
        </p:spPr>
        <p:txBody>
          <a:bodyPr anchor="t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855016" y="566738"/>
            <a:ext cx="3764051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 cap="all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62362" y="1143000"/>
            <a:ext cx="3956705" cy="3149600"/>
          </a:xfrm>
        </p:spPr>
        <p:txBody>
          <a:bodyPr anchor="t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lvl="0" indent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8236275"/>
      </p:ext>
    </p:extLst>
  </p:cSld>
  <p:clrMapOvr>
    <a:masterClrMapping/>
  </p:clrMapOvr>
  <p:extLst mod="1">
    <p:ext uri="{DCECCB84-F9BA-43D5-87BE-67443E8EF086}">
      <p15:sldGuideLst xmlns:p15="http://schemas.microsoft.com/office/powerpoint/2012/main" xmlns=""/>
    </p:ext>
  </p:extLs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3400" y="4495800"/>
            <a:ext cx="6554867" cy="1524000"/>
          </a:xfrm>
        </p:spPr>
        <p:txBody>
          <a:bodyPr>
            <a:normAutofit/>
          </a:bodyPr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lvl="0" indent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518260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lvl="0" indent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42289286"/>
      </p:ext>
    </p:extLst>
  </p:cSld>
  <p:clrMapOvr>
    <a:masterClrMapping/>
  </p:clrMapOvr>
  <p:extLst mod="1">
    <p:ext uri="{DCECCB84-F9BA-43D5-87BE-67443E8EF086}">
      <p15:sldGuideLst xmlns:p15="http://schemas.microsoft.com/office/powerpoint/2012/main" xmlns=""/>
    </p:ext>
  </p:extLs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418667" y="533400"/>
            <a:ext cx="3200400" cy="1524000"/>
          </a:xfrm>
        </p:spPr>
        <p:txBody>
          <a:bodyPr anchor="b">
            <a:normAutofit/>
          </a:bodyPr>
          <a:lstStyle>
            <a:lvl1pPr algn="l">
              <a:defRPr sz="2000" b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33399" y="533400"/>
            <a:ext cx="4438755" cy="5486400"/>
          </a:xfrm>
        </p:spPr>
        <p:txBody>
          <a:bodyPr anchor="ctr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418667" y="2209802"/>
            <a:ext cx="3200400" cy="2091267"/>
          </a:xfrm>
        </p:spPr>
        <p:txBody>
          <a:bodyPr anchor="t">
            <a:normAutofit/>
          </a:bodyPr>
          <a:lstStyle>
            <a:lvl1pPr marL="0" indent="0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lvl="0" indent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7659906"/>
      </p:ext>
    </p:extLst>
  </p:cSld>
  <p:clrMapOvr>
    <a:masterClrMapping/>
  </p:clrMapOvr>
  <p:extLst mod="1">
    <p:ext uri="{DCECCB84-F9BA-43D5-87BE-67443E8EF086}">
      <p15:sldGuideLst xmlns:p15="http://schemas.microsoft.com/office/powerpoint/2012/main" xmlns=""/>
    </p:ext>
  </p:extLs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495800" y="1447800"/>
            <a:ext cx="3563258" cy="1143000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7" name="Picture Placeholder 2"/>
          <p:cNvSpPr>
            <a:spLocks noGrp="1" noChangeAspect="1"/>
          </p:cNvSpPr>
          <p:nvPr>
            <p:ph type="pic" idx="13"/>
          </p:nvPr>
        </p:nvSpPr>
        <p:spPr>
          <a:xfrm>
            <a:off x="762000" y="914400"/>
            <a:ext cx="3280974" cy="4800600"/>
          </a:xfrm>
          <a:prstGeom prst="snip2DiagRect">
            <a:avLst>
              <a:gd name="adj1" fmla="val 10815"/>
              <a:gd name="adj2" fmla="val 0"/>
            </a:avLst>
          </a:prstGeom>
          <a:ln w="15875">
            <a:solidFill>
              <a:schemeClr val="tx1">
                <a:alpha val="40000"/>
              </a:schemeClr>
            </a:solidFill>
          </a:ln>
          <a:effectLst>
            <a:innerShdw blurRad="57150" dist="38100" dir="14460000">
              <a:srgbClr val="000000">
                <a:alpha val="70000"/>
              </a:srgbClr>
            </a:inn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496027" y="2743200"/>
            <a:ext cx="3564223" cy="2082800"/>
          </a:xfrm>
        </p:spPr>
        <p:txBody>
          <a:bodyPr anchor="t"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533400" y="6172200"/>
            <a:ext cx="5811724" cy="365125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lvl="0" indent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8509296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anoramic 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3400" y="4495800"/>
            <a:ext cx="6554867" cy="15240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6" name="Picture Placeholder 2"/>
          <p:cNvSpPr>
            <a:spLocks noGrp="1" noChangeAspect="1"/>
          </p:cNvSpPr>
          <p:nvPr>
            <p:ph type="pic" idx="13"/>
          </p:nvPr>
        </p:nvSpPr>
        <p:spPr>
          <a:xfrm>
            <a:off x="533400" y="533400"/>
            <a:ext cx="8077200" cy="3124200"/>
          </a:xfrm>
          <a:prstGeom prst="snip2DiagRect">
            <a:avLst>
              <a:gd name="adj1" fmla="val 10815"/>
              <a:gd name="adj2" fmla="val 0"/>
            </a:avLst>
          </a:prstGeom>
          <a:ln w="15875">
            <a:solidFill>
              <a:schemeClr val="tx1">
                <a:alpha val="40000"/>
              </a:schemeClr>
            </a:solidFill>
          </a:ln>
          <a:effectLst>
            <a:innerShdw blurRad="57150" dist="38100" dir="14460000">
              <a:srgbClr val="000000">
                <a:alpha val="70000"/>
              </a:srgbClr>
            </a:inn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9" name="Text Placeholder 9"/>
          <p:cNvSpPr>
            <a:spLocks noGrp="1"/>
          </p:cNvSpPr>
          <p:nvPr>
            <p:ph type="body" sz="quarter" idx="14"/>
          </p:nvPr>
        </p:nvSpPr>
        <p:spPr>
          <a:xfrm>
            <a:off x="762002" y="3843867"/>
            <a:ext cx="7281332" cy="457200"/>
          </a:xfrm>
        </p:spPr>
        <p:txBody>
          <a:bodyPr anchor="t">
            <a:normAutofit/>
          </a:bodyPr>
          <a:lstStyle>
            <a:lvl1pPr marL="0" indent="0">
              <a:buFontTx/>
              <a:buNone/>
              <a:defRPr sz="1600"/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lvl="0" indent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6635421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3400" y="533400"/>
            <a:ext cx="8077200" cy="2895600"/>
          </a:xfrm>
        </p:spPr>
        <p:txBody>
          <a:bodyPr anchor="ctr">
            <a:normAutofit/>
          </a:bodyPr>
          <a:lstStyle>
            <a:lvl1pPr algn="l">
              <a:defRPr sz="2800" b="0" cap="all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33400" y="4114800"/>
            <a:ext cx="6383552" cy="1905000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bg2">
                    <a:lumMod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lvl="0" indent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84910903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56283" y="533400"/>
            <a:ext cx="6859787" cy="2895600"/>
          </a:xfrm>
        </p:spPr>
        <p:txBody>
          <a:bodyPr anchor="ctr">
            <a:normAutofit/>
          </a:bodyPr>
          <a:lstStyle>
            <a:lvl1pPr algn="l">
              <a:defRPr sz="2800" b="0" cap="all">
                <a:solidFill>
                  <a:schemeClr val="tx1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066800" y="3429000"/>
            <a:ext cx="6402467" cy="482600"/>
          </a:xfrm>
        </p:spPr>
        <p:txBody>
          <a:bodyPr anchor="ctr"/>
          <a:lstStyle>
            <a:lvl1pPr marL="0" indent="0">
              <a:buFontTx/>
              <a:buNone/>
              <a:defRPr/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33400" y="4301070"/>
            <a:ext cx="6382361" cy="1718730"/>
          </a:xfrm>
        </p:spPr>
        <p:txBody>
          <a:bodyPr anchor="ctr">
            <a:normAutofit/>
          </a:bodyPr>
          <a:lstStyle>
            <a:lvl1pPr marL="0" indent="0" algn="l">
              <a:buNone/>
              <a:defRPr sz="2000">
                <a:solidFill>
                  <a:schemeClr val="bg2">
                    <a:lumMod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lvl="0" indent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 smtClean="0"/>
              <a:t>‹#›</a:t>
            </a:fld>
            <a:endParaRPr lang="en-US"/>
          </a:p>
        </p:txBody>
      </p:sp>
      <p:sp>
        <p:nvSpPr>
          <p:cNvPr id="14" name="TextBox 13"/>
          <p:cNvSpPr txBox="1"/>
          <p:nvPr/>
        </p:nvSpPr>
        <p:spPr>
          <a:xfrm>
            <a:off x="228600" y="710624"/>
            <a:ext cx="457319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7696200" y="2768601"/>
            <a:ext cx="457319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2971500078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3400" y="3429000"/>
            <a:ext cx="6382361" cy="1697400"/>
          </a:xfrm>
        </p:spPr>
        <p:txBody>
          <a:bodyPr anchor="b">
            <a:normAutofit/>
          </a:bodyPr>
          <a:lstStyle>
            <a:lvl1pPr algn="l">
              <a:defRPr sz="2800" b="0" cap="all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33400" y="5132980"/>
            <a:ext cx="6383552" cy="886819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bg2">
                    <a:lumMod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lvl="0" indent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03890205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56284" y="533400"/>
            <a:ext cx="6859786" cy="2895600"/>
          </a:xfrm>
        </p:spPr>
        <p:txBody>
          <a:bodyPr anchor="ctr">
            <a:normAutofit/>
          </a:bodyPr>
          <a:lstStyle>
            <a:lvl1pPr algn="l">
              <a:defRPr sz="2800" b="0" cap="all">
                <a:solidFill>
                  <a:schemeClr val="tx1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533400" y="3886200"/>
            <a:ext cx="6382361" cy="1049866"/>
          </a:xfrm>
        </p:spPr>
        <p:txBody>
          <a:bodyPr vert="horz" lIns="91440" tIns="45720" rIns="91440" bIns="45720" rtlCol="0" anchor="b">
            <a:normAutofit/>
          </a:bodyPr>
          <a:lstStyle>
            <a:lvl1pPr>
              <a:buNone/>
              <a:defRPr lang="en-US" sz="2000" b="0" cap="all" dirty="0">
                <a:ln w="3175" cmpd="sng">
                  <a:noFill/>
                </a:ln>
                <a:solidFill>
                  <a:schemeClr val="tx1"/>
                </a:solidFill>
                <a:effectLst/>
              </a:defRPr>
            </a:lvl1pPr>
          </a:lstStyle>
          <a:p>
            <a:pPr marL="0" lvl="0">
              <a:spcBef>
                <a:spcPct val="0"/>
              </a:spcBef>
              <a:buNone/>
            </a:pPr>
            <a:r>
              <a:rPr lang="en-US" smtClean="0"/>
              <a:t>Click to 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33400" y="4953000"/>
            <a:ext cx="6382360" cy="1066800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bg2">
                    <a:lumMod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lvl="0" indent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 smtClean="0"/>
              <a:t>‹#›</a:t>
            </a:fld>
            <a:endParaRPr lang="en-US"/>
          </a:p>
        </p:txBody>
      </p:sp>
      <p:sp>
        <p:nvSpPr>
          <p:cNvPr id="14" name="TextBox 13"/>
          <p:cNvSpPr txBox="1"/>
          <p:nvPr/>
        </p:nvSpPr>
        <p:spPr>
          <a:xfrm>
            <a:off x="228600" y="710624"/>
            <a:ext cx="457319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7696200" y="2768601"/>
            <a:ext cx="457319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2204236582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rue or Fals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3400" y="533400"/>
            <a:ext cx="7525658" cy="28956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en-US" sz="2800" b="0" dirty="0"/>
            </a:lvl1pPr>
          </a:lstStyle>
          <a:p>
            <a:pPr marL="0" lvl="0"/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533400" y="3928534"/>
            <a:ext cx="6382361" cy="838200"/>
          </a:xfrm>
        </p:spPr>
        <p:txBody>
          <a:bodyPr vert="horz" lIns="91440" tIns="45720" rIns="91440" bIns="45720" rtlCol="0" anchor="b">
            <a:normAutofit/>
          </a:bodyPr>
          <a:lstStyle>
            <a:lvl1pPr>
              <a:buNone/>
              <a:defRPr lang="en-US" sz="2000" b="0" cap="all" dirty="0">
                <a:ln w="3175" cmpd="sng">
                  <a:noFill/>
                </a:ln>
                <a:solidFill>
                  <a:schemeClr val="tx1"/>
                </a:solidFill>
                <a:effectLst/>
              </a:defRPr>
            </a:lvl1pPr>
          </a:lstStyle>
          <a:p>
            <a:pPr marL="0" lvl="0">
              <a:spcBef>
                <a:spcPct val="0"/>
              </a:spcBef>
              <a:buNone/>
            </a:pPr>
            <a:r>
              <a:rPr lang="en-US" smtClean="0"/>
              <a:t>Click to 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33400" y="4766735"/>
            <a:ext cx="6382360" cy="1253065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bg2">
                    <a:lumMod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lvl="0" indent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43020192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3400" y="4495800"/>
            <a:ext cx="6554867" cy="1524000"/>
          </a:xfrm>
        </p:spPr>
        <p:txBody>
          <a:bodyPr>
            <a:normAutofit/>
          </a:bodyPr>
          <a:lstStyle>
            <a:lvl1pPr algn="l">
              <a:defRPr sz="28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533400" y="533401"/>
            <a:ext cx="6554867" cy="3767670"/>
          </a:xfrm>
        </p:spPr>
        <p:txBody>
          <a:bodyPr vert="eaVert" anchor="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lvl="0" indent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94002676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66406" y="533400"/>
            <a:ext cx="2044194" cy="4419600"/>
          </a:xfrm>
        </p:spPr>
        <p:txBody>
          <a:bodyPr vert="eaVert">
            <a:normAutofit/>
          </a:bodyPr>
          <a:lstStyle>
            <a:lvl1pPr>
              <a:defRPr sz="28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533400" y="533400"/>
            <a:ext cx="5850012" cy="5486400"/>
          </a:xfrm>
        </p:spPr>
        <p:txBody>
          <a:bodyPr vert="eaVert" anchor="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lvl="0" indent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38966448"/>
      </p:ext>
    </p:extLst>
  </p:cSld>
  <p:clrMapOvr>
    <a:masterClrMapping/>
  </p:clrMapOvr>
  <p:extLst mod="1">
    <p:ext uri="{DCECCB84-F9BA-43D5-87BE-67443E8EF086}">
      <p15:sldGuideLst xmlns:p15="http://schemas.microsoft.com/office/powerpoint/2012/main" xmlns=""/>
    </p:ext>
  </p:extLs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6670675" y="3894667"/>
            <a:ext cx="2470456" cy="2658533"/>
            <a:chOff x="6687077" y="3259666"/>
            <a:chExt cx="2981857" cy="3208867"/>
          </a:xfrm>
        </p:grpSpPr>
        <p:cxnSp>
          <p:nvCxnSpPr>
            <p:cNvPr id="8" name="Straight Connector 7"/>
            <p:cNvCxnSpPr/>
            <p:nvPr/>
          </p:nvCxnSpPr>
          <p:spPr>
            <a:xfrm flipH="1">
              <a:off x="8756120" y="3259666"/>
              <a:ext cx="912814" cy="912812"/>
            </a:xfrm>
            <a:prstGeom prst="line">
              <a:avLst/>
            </a:prstGeom>
            <a:ln w="9525"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" name="Straight Connector 8"/>
            <p:cNvCxnSpPr/>
            <p:nvPr/>
          </p:nvCxnSpPr>
          <p:spPr>
            <a:xfrm flipH="1">
              <a:off x="6687077" y="3486677"/>
              <a:ext cx="2981857" cy="2981856"/>
            </a:xfrm>
            <a:prstGeom prst="line">
              <a:avLst/>
            </a:prstGeom>
            <a:ln w="9525"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" name="Straight Connector 9"/>
            <p:cNvCxnSpPr/>
            <p:nvPr/>
          </p:nvCxnSpPr>
          <p:spPr>
            <a:xfrm flipH="1">
              <a:off x="7772400" y="3581400"/>
              <a:ext cx="1896534" cy="1896533"/>
            </a:xfrm>
            <a:prstGeom prst="line">
              <a:avLst/>
            </a:prstGeom>
            <a:ln w="9525"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" name="Straight Connector 10"/>
            <p:cNvCxnSpPr/>
            <p:nvPr/>
          </p:nvCxnSpPr>
          <p:spPr>
            <a:xfrm flipH="1">
              <a:off x="7923214" y="3433394"/>
              <a:ext cx="1739738" cy="1739740"/>
            </a:xfrm>
            <a:prstGeom prst="line">
              <a:avLst/>
            </a:prstGeom>
            <a:ln w="28575"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" name="Straight Connector 11"/>
            <p:cNvCxnSpPr/>
            <p:nvPr/>
          </p:nvCxnSpPr>
          <p:spPr>
            <a:xfrm flipH="1">
              <a:off x="8398935" y="3985317"/>
              <a:ext cx="1264017" cy="1264016"/>
            </a:xfrm>
            <a:prstGeom prst="line">
              <a:avLst/>
            </a:prstGeom>
            <a:ln w="28575"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533400" y="4495800"/>
            <a:ext cx="6554867" cy="1524000"/>
          </a:xfrm>
          <a:prstGeom prst="rect">
            <a:avLst/>
          </a:prstGeom>
          <a:effectLst/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33400" y="533401"/>
            <a:ext cx="6554867" cy="376767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430245" y="6172203"/>
            <a:ext cx="1200463" cy="365125"/>
          </a:xfrm>
          <a:prstGeom prst="rect">
            <a:avLst/>
          </a:prstGeom>
        </p:spPr>
        <p:txBody>
          <a:bodyPr vert="horz" lIns="91440" tIns="45720" rIns="91440" bIns="45720" rtlCol="0" anchor="t"/>
          <a:lstStyle>
            <a:lvl1pPr algn="r">
              <a:defRPr sz="1000" b="0" i="0">
                <a:solidFill>
                  <a:schemeClr val="bg2">
                    <a:lumMod val="50000"/>
                  </a:schemeClr>
                </a:solidFill>
                <a:effectLst/>
                <a:latin typeface="+mn-lt"/>
              </a:defRPr>
            </a:lvl1pPr>
          </a:lstStyle>
          <a:p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533400" y="6172200"/>
            <a:ext cx="5811724" cy="365125"/>
          </a:xfrm>
          <a:prstGeom prst="rect">
            <a:avLst/>
          </a:prstGeom>
        </p:spPr>
        <p:txBody>
          <a:bodyPr vert="horz" lIns="91440" tIns="45720" rIns="91440" bIns="45720" rtlCol="0" anchor="t"/>
          <a:lstStyle>
            <a:lvl1pPr algn="l">
              <a:defRPr sz="1000" b="0" i="0">
                <a:solidFill>
                  <a:schemeClr val="bg2">
                    <a:lumMod val="50000"/>
                  </a:schemeClr>
                </a:solidFill>
                <a:effectLst/>
                <a:latin typeface="+mn-lt"/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7774426" y="5578478"/>
            <a:ext cx="856907" cy="66992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2800" b="0" i="0">
                <a:solidFill>
                  <a:schemeClr val="bg2">
                    <a:lumMod val="50000"/>
                  </a:schemeClr>
                </a:solidFill>
                <a:effectLst/>
                <a:latin typeface="+mn-lt"/>
              </a:defRPr>
            </a:lvl1pPr>
          </a:lstStyle>
          <a:p>
            <a:pPr marL="0" lvl="0" indent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51263718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4096" r:id="rId1"/>
    <p:sldLayoutId id="2147484097" r:id="rId2"/>
    <p:sldLayoutId id="2147484098" r:id="rId3"/>
    <p:sldLayoutId id="2147484099" r:id="rId4"/>
    <p:sldLayoutId id="2147484100" r:id="rId5"/>
    <p:sldLayoutId id="2147484101" r:id="rId6"/>
    <p:sldLayoutId id="2147484102" r:id="rId7"/>
    <p:sldLayoutId id="2147484103" r:id="rId8"/>
    <p:sldLayoutId id="2147484104" r:id="rId9"/>
    <p:sldLayoutId id="2147484105" r:id="rId10"/>
    <p:sldLayoutId id="2147484106" r:id="rId11"/>
    <p:sldLayoutId id="2147484107" r:id="rId12"/>
    <p:sldLayoutId id="2147484108" r:id="rId13"/>
    <p:sldLayoutId id="2147484109" r:id="rId14"/>
    <p:sldLayoutId id="2147484110" r:id="rId15"/>
    <p:sldLayoutId id="2147484111" r:id="rId16"/>
    <p:sldLayoutId id="2147484112" r:id="rId17"/>
  </p:sldLayoutIdLst>
  <p:hf hdr="0" ftr="0" dt="0"/>
  <p:txStyles>
    <p:titleStyle>
      <a:lvl1pPr algn="l" defTabSz="457200" rtl="0" eaLnBrk="1" latinLnBrk="0" hangingPunct="1">
        <a:spcBef>
          <a:spcPct val="0"/>
        </a:spcBef>
        <a:buNone/>
        <a:defRPr sz="3200" kern="1200" cap="all">
          <a:ln w="3175" cmpd="sng">
            <a:noFill/>
          </a:ln>
          <a:solidFill>
            <a:schemeClr val="tx1"/>
          </a:solidFill>
          <a:effectLst/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2857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2000" kern="1200" cap="none">
          <a:solidFill>
            <a:schemeClr val="bg2">
              <a:lumMod val="75000"/>
            </a:schemeClr>
          </a:solidFill>
          <a:effectLst/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1800" kern="1200" cap="none">
          <a:solidFill>
            <a:schemeClr val="bg2">
              <a:lumMod val="75000"/>
            </a:schemeClr>
          </a:solidFill>
          <a:effectLst/>
          <a:latin typeface="+mn-lt"/>
          <a:ea typeface="+mn-ea"/>
          <a:cs typeface="+mn-cs"/>
        </a:defRPr>
      </a:lvl2pPr>
      <a:lvl3pPr marL="12001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1600" kern="1200" cap="none">
          <a:solidFill>
            <a:schemeClr val="bg2">
              <a:lumMod val="75000"/>
            </a:schemeClr>
          </a:solidFill>
          <a:effectLst/>
          <a:latin typeface="+mn-lt"/>
          <a:ea typeface="+mn-ea"/>
          <a:cs typeface="+mn-cs"/>
        </a:defRPr>
      </a:lvl3pPr>
      <a:lvl4pPr marL="1543050" indent="-17145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1400" kern="1200" cap="none">
          <a:solidFill>
            <a:schemeClr val="bg2">
              <a:lumMod val="75000"/>
            </a:schemeClr>
          </a:solidFill>
          <a:effectLst/>
          <a:latin typeface="+mn-lt"/>
          <a:ea typeface="+mn-ea"/>
          <a:cs typeface="+mn-cs"/>
        </a:defRPr>
      </a:lvl4pPr>
      <a:lvl5pPr marL="2000250" indent="-17145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1400" kern="1200" cap="none">
          <a:solidFill>
            <a:schemeClr val="bg2">
              <a:lumMod val="75000"/>
            </a:schemeClr>
          </a:solidFill>
          <a:effectLst/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1400" kern="1200" cap="none">
          <a:solidFill>
            <a:schemeClr val="bg2">
              <a:lumMod val="75000"/>
            </a:schemeClr>
          </a:solidFill>
          <a:effectLst/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1400" kern="1200" cap="none">
          <a:solidFill>
            <a:schemeClr val="bg2">
              <a:lumMod val="75000"/>
            </a:schemeClr>
          </a:solidFill>
          <a:effectLst/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1400" kern="1200" cap="none">
          <a:solidFill>
            <a:schemeClr val="bg2">
              <a:lumMod val="75000"/>
            </a:schemeClr>
          </a:solidFill>
          <a:effectLst/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1400" kern="1200" cap="none">
          <a:solidFill>
            <a:schemeClr val="bg2">
              <a:lumMod val="75000"/>
            </a:schemeClr>
          </a:solidFill>
          <a:effectLst/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 mod="1">
    <p:ext uri="{27BBF7A9-308A-43DC-89C8-2F10F3537804}">
      <p15:sldGuideLst xmlns:p15="http://schemas.microsoft.com/office/powerpoint/2012/main" xmlns=""/>
    </p:ext>
  </p:extLst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hyperlink" Target="https://okc.gov/departments/police/crime-prevention-data/crime-stats" TargetMode="External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.png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5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5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5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4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4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" name="Shape 84"/>
          <p:cNvSpPr txBox="1">
            <a:spLocks noGrp="1"/>
          </p:cNvSpPr>
          <p:nvPr>
            <p:ph type="ctrTitle"/>
          </p:nvPr>
        </p:nvSpPr>
        <p:spPr>
          <a:xfrm>
            <a:off x="528626" y="1094037"/>
            <a:ext cx="7533524" cy="276652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00" tIns="0" rIns="45700" bIns="0" anchor="b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Clr>
                <a:srgbClr val="EAD594"/>
              </a:buClr>
              <a:buSzPts val="4800"/>
              <a:buFont typeface="Lucida Sans"/>
              <a:buNone/>
            </a:pPr>
            <a:r>
              <a:rPr lang="en-US" sz="4000" b="1" cap="none" dirty="0" smtClean="0">
                <a:solidFill>
                  <a:schemeClr val="tx1">
                    <a:lumMod val="95000"/>
                  </a:schemeClr>
                </a:solidFill>
                <a:ea typeface="Lucida Sans"/>
                <a:cs typeface="Lucida Sans"/>
                <a:sym typeface="Lucida Sans"/>
              </a:rPr>
              <a:t>Harvest Hills South Neighborhood Association</a:t>
            </a:r>
            <a:br>
              <a:rPr lang="en-US" sz="4000" b="1" cap="none" dirty="0" smtClean="0">
                <a:solidFill>
                  <a:schemeClr val="tx1">
                    <a:lumMod val="95000"/>
                  </a:schemeClr>
                </a:solidFill>
                <a:ea typeface="Lucida Sans"/>
                <a:cs typeface="Lucida Sans"/>
                <a:sym typeface="Lucida Sans"/>
              </a:rPr>
            </a:br>
            <a:r>
              <a:rPr lang="en-US" sz="4000" b="1" cap="none" dirty="0" smtClean="0">
                <a:solidFill>
                  <a:schemeClr val="tx1">
                    <a:lumMod val="95000"/>
                  </a:schemeClr>
                </a:solidFill>
                <a:ea typeface="Lucida Sans"/>
                <a:cs typeface="Lucida Sans"/>
                <a:sym typeface="Lucida Sans"/>
              </a:rPr>
              <a:t>Crime Watch Meeting</a:t>
            </a:r>
            <a:r>
              <a:rPr lang="en-US" sz="4000" b="1" cap="none" dirty="0" smtClean="0">
                <a:solidFill>
                  <a:schemeClr val="accent4">
                    <a:lumMod val="75000"/>
                  </a:schemeClr>
                </a:solidFill>
                <a:latin typeface="Lucida Sans"/>
                <a:ea typeface="Lucida Sans"/>
                <a:cs typeface="Lucida Sans"/>
                <a:sym typeface="Lucida Sans"/>
              </a:rPr>
              <a:t/>
            </a:r>
            <a:br>
              <a:rPr lang="en-US" sz="4000" b="1" cap="none" dirty="0" smtClean="0">
                <a:solidFill>
                  <a:schemeClr val="accent4">
                    <a:lumMod val="75000"/>
                  </a:schemeClr>
                </a:solidFill>
                <a:latin typeface="Lucida Sans"/>
                <a:ea typeface="Lucida Sans"/>
                <a:cs typeface="Lucida Sans"/>
                <a:sym typeface="Lucida Sans"/>
              </a:rPr>
            </a:br>
            <a:endParaRPr sz="4000" b="1" i="0" u="none" strike="noStrike" cap="none" dirty="0">
              <a:solidFill>
                <a:schemeClr val="accent4">
                  <a:lumMod val="75000"/>
                </a:schemeClr>
              </a:solidFill>
              <a:latin typeface="Lucida Sans"/>
              <a:ea typeface="Lucida Sans"/>
              <a:cs typeface="Lucida Sans"/>
              <a:sym typeface="Lucida Sans"/>
            </a:endParaRPr>
          </a:p>
        </p:txBody>
      </p:sp>
      <p:sp>
        <p:nvSpPr>
          <p:cNvPr id="85" name="Shape 85"/>
          <p:cNvSpPr txBox="1">
            <a:spLocks noGrp="1"/>
          </p:cNvSpPr>
          <p:nvPr>
            <p:ph type="subTitle" idx="1"/>
          </p:nvPr>
        </p:nvSpPr>
        <p:spPr>
          <a:xfrm>
            <a:off x="-1228629" y="5320301"/>
            <a:ext cx="7512060" cy="194409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Clr>
                <a:srgbClr val="F9F9F9"/>
              </a:buClr>
              <a:buSzPts val="1820"/>
              <a:buFont typeface="Noto Sans Symbols"/>
              <a:buNone/>
            </a:pPr>
            <a:r>
              <a:rPr lang="en-US" sz="2800" b="0" i="0" u="none" strike="noStrike" cap="none" dirty="0">
                <a:solidFill>
                  <a:schemeClr val="tx1">
                    <a:lumMod val="95000"/>
                  </a:schemeClr>
                </a:solidFill>
                <a:ea typeface="Book Antiqua"/>
                <a:cs typeface="Lucida Sans Unicode" panose="020B0602030504020204" pitchFamily="34" charset="0"/>
                <a:sym typeface="Book Antiqua"/>
              </a:rPr>
              <a:t>Jaci Maguire</a:t>
            </a:r>
            <a:endParaRPr dirty="0">
              <a:solidFill>
                <a:schemeClr val="tx1">
                  <a:lumMod val="95000"/>
                </a:schemeClr>
              </a:solidFill>
              <a:cs typeface="Lucida Sans Unicode" panose="020B0602030504020204" pitchFamily="34" charset="0"/>
            </a:endParaRPr>
          </a:p>
          <a:p>
            <a:pPr marL="0" marR="0" lvl="0" indent="0" algn="ctr" rtl="0">
              <a:spcBef>
                <a:spcPts val="560"/>
              </a:spcBef>
              <a:spcAft>
                <a:spcPts val="0"/>
              </a:spcAft>
              <a:buClr>
                <a:srgbClr val="F9F9F9"/>
              </a:buClr>
              <a:buSzPts val="1820"/>
              <a:buFont typeface="Noto Sans Symbols"/>
              <a:buNone/>
            </a:pPr>
            <a:r>
              <a:rPr lang="en-US" sz="2400" b="0" i="0" u="none" strike="noStrike" cap="none" dirty="0" smtClean="0">
                <a:solidFill>
                  <a:schemeClr val="tx1">
                    <a:lumMod val="95000"/>
                  </a:schemeClr>
                </a:solidFill>
                <a:ea typeface="Book Antiqua"/>
                <a:cs typeface="Lucida Sans Unicode" panose="020B0602030504020204" pitchFamily="34" charset="0"/>
                <a:sym typeface="Book Antiqua"/>
              </a:rPr>
              <a:t>March 15, 2018</a:t>
            </a:r>
            <a:endParaRPr sz="1800" dirty="0">
              <a:solidFill>
                <a:schemeClr val="tx1">
                  <a:lumMod val="95000"/>
                </a:schemeClr>
              </a:solidFill>
              <a:cs typeface="Lucida Sans Unicode" panose="020B0602030504020204" pitchFamily="34" charset="0"/>
            </a:endParaRPr>
          </a:p>
          <a:p>
            <a:pPr marL="0" marR="0" lvl="0" indent="0" algn="ctr" rtl="0">
              <a:spcBef>
                <a:spcPts val="560"/>
              </a:spcBef>
              <a:spcAft>
                <a:spcPts val="0"/>
              </a:spcAft>
              <a:buClr>
                <a:srgbClr val="F9F9F9"/>
              </a:buClr>
              <a:buSzPts val="1820"/>
              <a:buFont typeface="Noto Sans Symbols"/>
              <a:buNone/>
            </a:pPr>
            <a:endParaRPr sz="2800" b="0" i="0" u="none" strike="noStrike" cap="none" dirty="0">
              <a:solidFill>
                <a:schemeClr val="lt1"/>
              </a:solidFill>
              <a:latin typeface="Book Antiqua"/>
              <a:ea typeface="Book Antiqua"/>
              <a:cs typeface="Book Antiqua"/>
              <a:sym typeface="Book Antiqua"/>
            </a:endParaRP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513474" y="4568624"/>
            <a:ext cx="2373073" cy="2124075"/>
          </a:xfrm>
          <a:prstGeom prst="rect">
            <a:avLst/>
          </a:prstGeom>
        </p:spPr>
      </p:pic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lvl="0" indent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 smtClean="0"/>
              <a:t>1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8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0" name="Shape 90"/>
          <p:cNvSpPr txBox="1">
            <a:spLocks noGrp="1"/>
          </p:cNvSpPr>
          <p:nvPr>
            <p:ph type="title"/>
          </p:nvPr>
        </p:nvSpPr>
        <p:spPr>
          <a:xfrm>
            <a:off x="533400" y="477981"/>
            <a:ext cx="6554867" cy="1524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Clr>
                <a:srgbClr val="EAD594"/>
              </a:buClr>
              <a:buSzPts val="4100"/>
              <a:buFont typeface="Lucida Sans"/>
              <a:buNone/>
            </a:pPr>
            <a:r>
              <a:rPr lang="en-US" sz="4100" b="1" i="0" u="none" strike="noStrike" cap="none" dirty="0">
                <a:solidFill>
                  <a:schemeClr val="tx1">
                    <a:lumMod val="95000"/>
                  </a:schemeClr>
                </a:solidFill>
                <a:ea typeface="Lucida Sans"/>
                <a:cs typeface="Lucida Sans"/>
                <a:sym typeface="Lucida Sans"/>
              </a:rPr>
              <a:t>Agenda</a:t>
            </a:r>
            <a:endParaRPr sz="4100" b="1" i="0" u="none" strike="noStrike" cap="none" dirty="0">
              <a:solidFill>
                <a:schemeClr val="tx1">
                  <a:lumMod val="95000"/>
                </a:schemeClr>
              </a:solidFill>
              <a:ea typeface="Lucida Sans"/>
              <a:cs typeface="Lucida Sans"/>
              <a:sym typeface="Lucida Sans"/>
            </a:endParaRPr>
          </a:p>
        </p:txBody>
      </p:sp>
      <p:sp>
        <p:nvSpPr>
          <p:cNvPr id="91" name="Shape 91"/>
          <p:cNvSpPr txBox="1">
            <a:spLocks noGrp="1"/>
          </p:cNvSpPr>
          <p:nvPr>
            <p:ph idx="1"/>
          </p:nvPr>
        </p:nvSpPr>
        <p:spPr>
          <a:xfrm>
            <a:off x="939801" y="1863436"/>
            <a:ext cx="7733144" cy="376767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548640" marR="0" lvl="0" indent="-411480" algn="l" rtl="0">
              <a:spcBef>
                <a:spcPts val="0"/>
              </a:spcBef>
              <a:spcAft>
                <a:spcPts val="0"/>
              </a:spcAft>
              <a:buClr>
                <a:srgbClr val="F9F9F9"/>
              </a:buClr>
              <a:buSzPts val="1820"/>
              <a:buFont typeface="Noto Sans Symbols"/>
              <a:buChar char="⬜"/>
            </a:pPr>
            <a:r>
              <a:rPr lang="en-US" sz="2800" b="0" i="0" u="none" strike="noStrike" cap="none" dirty="0" smtClean="0">
                <a:solidFill>
                  <a:schemeClr val="lt1"/>
                </a:solidFill>
                <a:ea typeface="Book Antiqua"/>
                <a:cs typeface="Lucida Sans Unicode" panose="020B0602030504020204" pitchFamily="34" charset="0"/>
                <a:sym typeface="Book Antiqua"/>
              </a:rPr>
              <a:t>Introductions</a:t>
            </a:r>
          </a:p>
          <a:p>
            <a:pPr marL="548640" marR="0" lvl="0" indent="-411480" algn="l" rtl="0">
              <a:spcBef>
                <a:spcPts val="560"/>
              </a:spcBef>
              <a:spcAft>
                <a:spcPts val="0"/>
              </a:spcAft>
              <a:buClr>
                <a:srgbClr val="F9F9F9"/>
              </a:buClr>
              <a:buSzPts val="1820"/>
              <a:buFont typeface="Noto Sans Symbols"/>
              <a:buChar char="⬜"/>
            </a:pPr>
            <a:r>
              <a:rPr lang="en-US" sz="2800" b="0" i="0" u="none" strike="noStrike" cap="none" dirty="0" smtClean="0">
                <a:solidFill>
                  <a:schemeClr val="lt1"/>
                </a:solidFill>
                <a:ea typeface="Book Antiqua"/>
                <a:cs typeface="Lucida Sans Unicode" panose="020B0602030504020204" pitchFamily="34" charset="0"/>
                <a:sym typeface="Book Antiqua"/>
              </a:rPr>
              <a:t>79</a:t>
            </a:r>
            <a:r>
              <a:rPr lang="en-US" sz="2800" b="0" i="0" u="none" strike="noStrike" cap="none" baseline="30000" dirty="0" smtClean="0">
                <a:solidFill>
                  <a:schemeClr val="lt1"/>
                </a:solidFill>
                <a:ea typeface="Book Antiqua"/>
                <a:cs typeface="Lucida Sans Unicode" panose="020B0602030504020204" pitchFamily="34" charset="0"/>
                <a:sym typeface="Book Antiqua"/>
              </a:rPr>
              <a:t>th</a:t>
            </a:r>
            <a:r>
              <a:rPr lang="en-US" sz="2800" b="0" i="0" u="none" strike="noStrike" cap="none" dirty="0" smtClean="0">
                <a:solidFill>
                  <a:schemeClr val="lt1"/>
                </a:solidFill>
                <a:ea typeface="Book Antiqua"/>
                <a:cs typeface="Lucida Sans Unicode" panose="020B0602030504020204" pitchFamily="34" charset="0"/>
                <a:sym typeface="Book Antiqua"/>
              </a:rPr>
              <a:t> Street Crime Watch Success Story</a:t>
            </a:r>
            <a:endParaRPr dirty="0">
              <a:cs typeface="Lucida Sans Unicode" panose="020B0602030504020204" pitchFamily="34" charset="0"/>
            </a:endParaRPr>
          </a:p>
          <a:p>
            <a:pPr marL="548640" marR="0" lvl="0" indent="-411480" algn="l" rtl="0">
              <a:spcBef>
                <a:spcPts val="560"/>
              </a:spcBef>
              <a:spcAft>
                <a:spcPts val="0"/>
              </a:spcAft>
              <a:buClr>
                <a:srgbClr val="F9F9F9"/>
              </a:buClr>
              <a:buSzPts val="1820"/>
              <a:buFont typeface="Noto Sans Symbols"/>
              <a:buChar char="⬜"/>
            </a:pPr>
            <a:r>
              <a:rPr lang="en-US" sz="2800" dirty="0" smtClean="0">
                <a:solidFill>
                  <a:schemeClr val="lt1"/>
                </a:solidFill>
                <a:cs typeface="Lucida Sans Unicode" panose="020B0602030504020204" pitchFamily="34" charset="0"/>
                <a:sym typeface="Book Antiqua"/>
              </a:rPr>
              <a:t>Neighborhood Crime Patrol</a:t>
            </a:r>
            <a:endParaRPr dirty="0">
              <a:cs typeface="Lucida Sans Unicode" panose="020B0602030504020204" pitchFamily="34" charset="0"/>
            </a:endParaRPr>
          </a:p>
          <a:p>
            <a:pPr marL="548640" marR="0" lvl="0" indent="-411480" algn="l" rtl="0">
              <a:spcBef>
                <a:spcPts val="560"/>
              </a:spcBef>
              <a:spcAft>
                <a:spcPts val="0"/>
              </a:spcAft>
              <a:buClr>
                <a:srgbClr val="F9F9F9"/>
              </a:buClr>
              <a:buSzPts val="1820"/>
              <a:buFont typeface="Noto Sans Symbols"/>
              <a:buChar char="⬜"/>
            </a:pPr>
            <a:r>
              <a:rPr lang="en-US" sz="2800" b="0" i="0" u="none" strike="noStrike" cap="none" dirty="0" smtClean="0">
                <a:solidFill>
                  <a:schemeClr val="lt1"/>
                </a:solidFill>
                <a:ea typeface="Book Antiqua"/>
                <a:cs typeface="Lucida Sans Unicode" panose="020B0602030504020204" pitchFamily="34" charset="0"/>
                <a:sym typeface="Book Antiqua"/>
              </a:rPr>
              <a:t>Harvest Hills Neighborhood Association</a:t>
            </a:r>
            <a:endParaRPr dirty="0">
              <a:cs typeface="Lucida Sans Unicode" panose="020B0602030504020204" pitchFamily="34" charset="0"/>
            </a:endParaRPr>
          </a:p>
          <a:p>
            <a:pPr marL="548640" marR="0" lvl="0" indent="-411480" algn="l" rtl="0">
              <a:spcBef>
                <a:spcPts val="560"/>
              </a:spcBef>
              <a:spcAft>
                <a:spcPts val="0"/>
              </a:spcAft>
              <a:buClr>
                <a:srgbClr val="F9F9F9"/>
              </a:buClr>
              <a:buSzPts val="1820"/>
              <a:buFont typeface="Noto Sans Symbols"/>
              <a:buChar char="⬜"/>
            </a:pPr>
            <a:r>
              <a:rPr lang="en-US" sz="2800" b="0" i="0" u="none" strike="noStrike" cap="none" dirty="0">
                <a:solidFill>
                  <a:schemeClr val="lt1"/>
                </a:solidFill>
                <a:ea typeface="Book Antiqua"/>
                <a:cs typeface="Lucida Sans Unicode" panose="020B0602030504020204" pitchFamily="34" charset="0"/>
                <a:sym typeface="Book Antiqua"/>
              </a:rPr>
              <a:t>Open </a:t>
            </a:r>
            <a:r>
              <a:rPr lang="en-US" sz="2800" b="0" i="0" u="none" strike="noStrike" cap="none" dirty="0" smtClean="0">
                <a:solidFill>
                  <a:schemeClr val="lt1"/>
                </a:solidFill>
                <a:ea typeface="Book Antiqua"/>
                <a:cs typeface="Lucida Sans Unicode" panose="020B0602030504020204" pitchFamily="34" charset="0"/>
                <a:sym typeface="Book Antiqua"/>
              </a:rPr>
              <a:t>Discussion</a:t>
            </a:r>
          </a:p>
          <a:p>
            <a:pPr marL="548640" marR="0" lvl="0" indent="-411480" algn="l" rtl="0">
              <a:spcBef>
                <a:spcPts val="560"/>
              </a:spcBef>
              <a:spcAft>
                <a:spcPts val="0"/>
              </a:spcAft>
              <a:buClr>
                <a:srgbClr val="F9F9F9"/>
              </a:buClr>
              <a:buSzPts val="1820"/>
              <a:buFont typeface="Noto Sans Symbols"/>
              <a:buChar char="⬜"/>
            </a:pPr>
            <a:r>
              <a:rPr lang="en-US" sz="2800" dirty="0" smtClean="0">
                <a:solidFill>
                  <a:schemeClr val="lt1"/>
                </a:solidFill>
                <a:cs typeface="Lucida Sans Unicode" panose="020B0602030504020204" pitchFamily="34" charset="0"/>
                <a:sym typeface="Book Antiqua"/>
              </a:rPr>
              <a:t>Door Prize</a:t>
            </a:r>
            <a:endParaRPr dirty="0">
              <a:cs typeface="Lucida Sans Unicode" panose="020B0602030504020204" pitchFamily="34" charset="0"/>
            </a:endParaRPr>
          </a:p>
          <a:p>
            <a:pPr marL="137160" marR="0" lvl="0" indent="0" algn="l" rtl="0">
              <a:spcBef>
                <a:spcPts val="560"/>
              </a:spcBef>
              <a:spcAft>
                <a:spcPts val="0"/>
              </a:spcAft>
              <a:buClr>
                <a:srgbClr val="F9F9F9"/>
              </a:buClr>
              <a:buSzPts val="1820"/>
              <a:buFont typeface="Noto Sans Symbols"/>
              <a:buNone/>
            </a:pPr>
            <a:endParaRPr sz="2800" b="0" i="0" u="none" strike="noStrike" cap="none" dirty="0">
              <a:solidFill>
                <a:schemeClr val="lt1"/>
              </a:solidFill>
              <a:latin typeface="Book Antiqua"/>
              <a:ea typeface="Book Antiqua"/>
              <a:cs typeface="Book Antiqua"/>
              <a:sym typeface="Book Antiqua"/>
            </a:endParaRPr>
          </a:p>
          <a:p>
            <a:pPr marL="548640" marR="0" lvl="0" indent="-295910" algn="l" rtl="0">
              <a:spcBef>
                <a:spcPts val="560"/>
              </a:spcBef>
              <a:spcAft>
                <a:spcPts val="0"/>
              </a:spcAft>
              <a:buClr>
                <a:srgbClr val="F9F9F9"/>
              </a:buClr>
              <a:buSzPts val="1820"/>
              <a:buFont typeface="Noto Sans Symbols"/>
              <a:buNone/>
            </a:pPr>
            <a:endParaRPr sz="2800" b="0" i="0" u="none" strike="noStrike" cap="none" dirty="0">
              <a:solidFill>
                <a:schemeClr val="lt1"/>
              </a:solidFill>
              <a:latin typeface="Book Antiqua"/>
              <a:ea typeface="Book Antiqua"/>
              <a:cs typeface="Book Antiqua"/>
              <a:sym typeface="Book Antiqua"/>
            </a:endParaRPr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lvl="0" indent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 smtClean="0"/>
              <a:t>2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37425" y="290216"/>
            <a:ext cx="6554867" cy="893260"/>
          </a:xfrm>
        </p:spPr>
        <p:txBody>
          <a:bodyPr>
            <a:normAutofit/>
          </a:bodyPr>
          <a:lstStyle/>
          <a:p>
            <a:pPr algn="ctr"/>
            <a:r>
              <a:rPr lang="en-US" sz="4000" dirty="0" smtClean="0">
                <a:cs typeface="Lucida Sans Unicode" panose="020B0602030504020204" pitchFamily="34" charset="0"/>
              </a:rPr>
              <a:t>79</a:t>
            </a:r>
            <a:r>
              <a:rPr lang="en-US" sz="4000" baseline="30000" dirty="0" smtClean="0">
                <a:cs typeface="Lucida Sans Unicode" panose="020B0602030504020204" pitchFamily="34" charset="0"/>
              </a:rPr>
              <a:t>th</a:t>
            </a:r>
            <a:r>
              <a:rPr lang="en-US" sz="4000" dirty="0" smtClean="0">
                <a:cs typeface="Lucida Sans Unicode" panose="020B0602030504020204" pitchFamily="34" charset="0"/>
              </a:rPr>
              <a:t> Street Success </a:t>
            </a:r>
            <a:endParaRPr lang="en-US" sz="4000" dirty="0">
              <a:cs typeface="Lucida Sans Unicode" panose="020B0602030504020204" pitchFamily="34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9702" y="1319388"/>
            <a:ext cx="6554867" cy="4777509"/>
          </a:xfrm>
        </p:spPr>
        <p:txBody>
          <a:bodyPr>
            <a:normAutofit fontScale="92500" lnSpcReduction="10000"/>
          </a:bodyPr>
          <a:lstStyle/>
          <a:p>
            <a:r>
              <a:rPr lang="en-US" dirty="0" smtClean="0">
                <a:solidFill>
                  <a:schemeClr val="tx1">
                    <a:lumMod val="95000"/>
                  </a:schemeClr>
                </a:solidFill>
                <a:cs typeface="Lucida Sans Unicode" panose="020B0602030504020204" pitchFamily="34" charset="0"/>
              </a:rPr>
              <a:t>Held 1</a:t>
            </a:r>
            <a:r>
              <a:rPr lang="en-US" baseline="30000" dirty="0" smtClean="0">
                <a:solidFill>
                  <a:schemeClr val="tx1">
                    <a:lumMod val="95000"/>
                  </a:schemeClr>
                </a:solidFill>
                <a:cs typeface="Lucida Sans Unicode" panose="020B0602030504020204" pitchFamily="34" charset="0"/>
              </a:rPr>
              <a:t>st</a:t>
            </a:r>
            <a:r>
              <a:rPr lang="en-US" dirty="0" smtClean="0">
                <a:solidFill>
                  <a:schemeClr val="tx1">
                    <a:lumMod val="95000"/>
                  </a:schemeClr>
                </a:solidFill>
                <a:cs typeface="Lucida Sans Unicode" panose="020B0602030504020204" pitchFamily="34" charset="0"/>
              </a:rPr>
              <a:t> Crime Watch Meeting in October 2017</a:t>
            </a:r>
          </a:p>
          <a:p>
            <a:r>
              <a:rPr lang="en-US" dirty="0" smtClean="0">
                <a:solidFill>
                  <a:schemeClr val="tx1">
                    <a:lumMod val="95000"/>
                  </a:schemeClr>
                </a:solidFill>
                <a:cs typeface="Lucida Sans Unicode" panose="020B0602030504020204" pitchFamily="34" charset="0"/>
              </a:rPr>
              <a:t>Invited 17 households – 11 participated</a:t>
            </a:r>
          </a:p>
          <a:p>
            <a:r>
              <a:rPr lang="en-US" dirty="0" smtClean="0">
                <a:solidFill>
                  <a:schemeClr val="tx1">
                    <a:lumMod val="95000"/>
                  </a:schemeClr>
                </a:solidFill>
                <a:cs typeface="Lucida Sans Unicode" panose="020B0602030504020204" pitchFamily="34" charset="0"/>
              </a:rPr>
              <a:t>Get to know our neighbors</a:t>
            </a:r>
          </a:p>
          <a:p>
            <a:r>
              <a:rPr lang="en-US" dirty="0" smtClean="0">
                <a:solidFill>
                  <a:schemeClr val="tx1">
                    <a:lumMod val="95000"/>
                  </a:schemeClr>
                </a:solidFill>
                <a:cs typeface="Lucida Sans Unicode" panose="020B0602030504020204" pitchFamily="34" charset="0"/>
              </a:rPr>
              <a:t>Leaving </a:t>
            </a:r>
            <a:r>
              <a:rPr lang="en-US" dirty="0">
                <a:solidFill>
                  <a:schemeClr val="tx1">
                    <a:lumMod val="95000"/>
                  </a:schemeClr>
                </a:solidFill>
                <a:cs typeface="Lucida Sans Unicode" panose="020B0602030504020204" pitchFamily="34" charset="0"/>
              </a:rPr>
              <a:t>o</a:t>
            </a:r>
            <a:r>
              <a:rPr lang="en-US" dirty="0" smtClean="0">
                <a:solidFill>
                  <a:schemeClr val="tx1">
                    <a:lumMod val="95000"/>
                  </a:schemeClr>
                </a:solidFill>
                <a:cs typeface="Lucida Sans Unicode" panose="020B0602030504020204" pitchFamily="34" charset="0"/>
              </a:rPr>
              <a:t>utside lights on at night</a:t>
            </a:r>
          </a:p>
          <a:p>
            <a:r>
              <a:rPr lang="en-US" dirty="0" smtClean="0">
                <a:solidFill>
                  <a:schemeClr val="tx1">
                    <a:lumMod val="95000"/>
                  </a:schemeClr>
                </a:solidFill>
                <a:cs typeface="Lucida Sans Unicode" panose="020B0602030504020204" pitchFamily="34" charset="0"/>
              </a:rPr>
              <a:t>Solicitors</a:t>
            </a:r>
          </a:p>
          <a:p>
            <a:pPr lvl="1"/>
            <a:r>
              <a:rPr lang="en-US" dirty="0" smtClean="0">
                <a:solidFill>
                  <a:schemeClr val="tx1">
                    <a:lumMod val="95000"/>
                  </a:schemeClr>
                </a:solidFill>
                <a:cs typeface="Lucida Sans Unicode" panose="020B0602030504020204" pitchFamily="34" charset="0"/>
              </a:rPr>
              <a:t>Must have permit</a:t>
            </a:r>
          </a:p>
          <a:p>
            <a:r>
              <a:rPr lang="en-US" dirty="0" smtClean="0">
                <a:solidFill>
                  <a:schemeClr val="tx1">
                    <a:lumMod val="95000"/>
                  </a:schemeClr>
                </a:solidFill>
                <a:cs typeface="Lucida Sans Unicode" panose="020B0602030504020204" pitchFamily="34" charset="0"/>
              </a:rPr>
              <a:t>Security Technology</a:t>
            </a:r>
          </a:p>
          <a:p>
            <a:r>
              <a:rPr lang="en-US" dirty="0" smtClean="0">
                <a:solidFill>
                  <a:schemeClr val="tx1">
                    <a:lumMod val="95000"/>
                  </a:schemeClr>
                </a:solidFill>
                <a:cs typeface="Lucida Sans Unicode" panose="020B0602030504020204" pitchFamily="34" charset="0"/>
              </a:rPr>
              <a:t> - Ring Door Bell</a:t>
            </a:r>
          </a:p>
          <a:p>
            <a:r>
              <a:rPr lang="en-US" dirty="0" smtClean="0">
                <a:solidFill>
                  <a:schemeClr val="tx1">
                    <a:lumMod val="95000"/>
                  </a:schemeClr>
                </a:solidFill>
                <a:cs typeface="Lucida Sans Unicode" panose="020B0602030504020204" pitchFamily="34" charset="0"/>
              </a:rPr>
              <a:t>Signing up for USPS Informed Delivery to email you a copy of your mail</a:t>
            </a:r>
          </a:p>
          <a:p>
            <a:r>
              <a:rPr lang="en-US" dirty="0" smtClean="0">
                <a:solidFill>
                  <a:schemeClr val="tx1">
                    <a:lumMod val="95000"/>
                  </a:schemeClr>
                </a:solidFill>
                <a:cs typeface="Lucida Sans Unicode" panose="020B0602030504020204" pitchFamily="34" charset="0"/>
              </a:rPr>
              <a:t>Group Text and Group Email</a:t>
            </a:r>
          </a:p>
          <a:p>
            <a:r>
              <a:rPr lang="en-US" dirty="0" smtClean="0">
                <a:solidFill>
                  <a:schemeClr val="tx1">
                    <a:lumMod val="95000"/>
                  </a:schemeClr>
                </a:solidFill>
                <a:cs typeface="Lucida Sans Unicode" panose="020B0602030504020204" pitchFamily="34" charset="0"/>
              </a:rPr>
              <a:t>Take baby steps but Dream Big </a:t>
            </a:r>
          </a:p>
          <a:p>
            <a:endParaRPr lang="en-US" dirty="0" smtClean="0">
              <a:latin typeface="Lucida Sans Unicode" panose="020B0602030504020204" pitchFamily="34" charset="0"/>
              <a:cs typeface="Lucida Sans Unicode" panose="020B0602030504020204" pitchFamily="34" charset="0"/>
            </a:endParaRP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525086" y="4818139"/>
            <a:ext cx="1934413" cy="1745890"/>
          </a:xfrm>
          <a:prstGeom prst="rect">
            <a:avLst/>
          </a:prstGeom>
        </p:spPr>
      </p:pic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lvl="0" indent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5114959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6" name="Shape 126"/>
          <p:cNvSpPr txBox="1">
            <a:spLocks noGrp="1"/>
          </p:cNvSpPr>
          <p:nvPr>
            <p:ph type="title"/>
          </p:nvPr>
        </p:nvSpPr>
        <p:spPr>
          <a:xfrm>
            <a:off x="1171436" y="177554"/>
            <a:ext cx="6554867" cy="142493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Clr>
                <a:srgbClr val="EAD594"/>
              </a:buClr>
              <a:buSzPts val="4100"/>
              <a:buFont typeface="Lucida Sans"/>
              <a:buNone/>
            </a:pPr>
            <a:r>
              <a:rPr lang="en-US" sz="4100" b="1" i="0" u="none" strike="noStrike" cap="none" dirty="0">
                <a:solidFill>
                  <a:schemeClr val="tx1">
                    <a:lumMod val="95000"/>
                  </a:schemeClr>
                </a:solidFill>
                <a:ea typeface="Lucida Sans"/>
                <a:cs typeface="Lucida Sans"/>
                <a:sym typeface="Lucida Sans"/>
              </a:rPr>
              <a:t>Crime in Area</a:t>
            </a:r>
            <a:r>
              <a:rPr lang="en-US" sz="4100" b="1" i="0" u="none" strike="noStrike" cap="none" dirty="0">
                <a:solidFill>
                  <a:schemeClr val="tx1">
                    <a:lumMod val="95000"/>
                  </a:schemeClr>
                </a:solidFill>
                <a:latin typeface="Lucida Sans"/>
                <a:ea typeface="Lucida Sans"/>
                <a:cs typeface="Lucida Sans"/>
                <a:sym typeface="Lucida Sans"/>
              </a:rPr>
              <a:t/>
            </a:r>
            <a:br>
              <a:rPr lang="en-US" sz="4100" b="1" i="0" u="none" strike="noStrike" cap="none" dirty="0">
                <a:solidFill>
                  <a:schemeClr val="tx1">
                    <a:lumMod val="95000"/>
                  </a:schemeClr>
                </a:solidFill>
                <a:latin typeface="Lucida Sans"/>
                <a:ea typeface="Lucida Sans"/>
                <a:cs typeface="Lucida Sans"/>
                <a:sym typeface="Lucida Sans"/>
              </a:rPr>
            </a:br>
            <a:r>
              <a:rPr lang="en-US" sz="1200" b="1" i="0" u="sng" strike="noStrike" cap="none" dirty="0">
                <a:solidFill>
                  <a:schemeClr val="tx1">
                    <a:lumMod val="95000"/>
                  </a:schemeClr>
                </a:solidFill>
                <a:latin typeface="+mn-lt"/>
                <a:ea typeface="Lucida Sans"/>
                <a:cs typeface="Lucida Sans"/>
                <a:sym typeface="Lucida Sans"/>
                <a:hlinkClick r:id="rId3"/>
              </a:rPr>
              <a:t>https://okc.gov/departments/police/crime-prevention-data/crime-stats</a:t>
            </a:r>
            <a:endParaRPr sz="1200" b="1" i="0" u="none" strike="noStrike" cap="none" dirty="0">
              <a:solidFill>
                <a:schemeClr val="tx1">
                  <a:lumMod val="95000"/>
                </a:schemeClr>
              </a:solidFill>
              <a:latin typeface="+mn-lt"/>
              <a:ea typeface="Lucida Sans"/>
              <a:cs typeface="Lucida Sans"/>
              <a:sym typeface="Lucida Sans"/>
            </a:endParaRPr>
          </a:p>
        </p:txBody>
      </p:sp>
      <p:pic>
        <p:nvPicPr>
          <p:cNvPr id="127" name="Shape 127"/>
          <p:cNvPicPr preferRelativeResize="0">
            <a:picLocks noGrp="1"/>
          </p:cNvPicPr>
          <p:nvPr>
            <p:ph idx="1"/>
          </p:nvPr>
        </p:nvPicPr>
        <p:blipFill rotWithShape="1">
          <a:blip r:embed="rId4">
            <a:alphaModFix/>
          </a:blip>
          <a:stretch/>
        </p:blipFill>
        <p:spPr>
          <a:xfrm>
            <a:off x="663970" y="1913206"/>
            <a:ext cx="4618244" cy="3767138"/>
          </a:xfrm>
          <a:prstGeom prst="rect">
            <a:avLst/>
          </a:prstGeom>
          <a:noFill/>
          <a:ln>
            <a:noFill/>
          </a:ln>
        </p:spPr>
      </p:pic>
      <p:sp>
        <p:nvSpPr>
          <p:cNvPr id="2" name="TextBox 1"/>
          <p:cNvSpPr txBox="1"/>
          <p:nvPr/>
        </p:nvSpPr>
        <p:spPr>
          <a:xfrm>
            <a:off x="5584054" y="2157274"/>
            <a:ext cx="3559946" cy="135421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 smtClean="0">
                <a:solidFill>
                  <a:schemeClr val="tx1">
                    <a:lumMod val="95000"/>
                  </a:schemeClr>
                </a:solidFill>
                <a:latin typeface="+mn-lt"/>
                <a:cs typeface="Lucida Sans Unicode" panose="020B0602030504020204" pitchFamily="34" charset="0"/>
              </a:rPr>
              <a:t>2017 – Harvest Hills South</a:t>
            </a:r>
          </a:p>
          <a:p>
            <a:r>
              <a:rPr lang="en-US" sz="2000" dirty="0" smtClean="0">
                <a:solidFill>
                  <a:schemeClr val="tx1">
                    <a:lumMod val="95000"/>
                  </a:schemeClr>
                </a:solidFill>
                <a:latin typeface="+mn-lt"/>
                <a:cs typeface="Lucida Sans Unicode" panose="020B0602030504020204" pitchFamily="34" charset="0"/>
              </a:rPr>
              <a:t>Reported 46 crimes</a:t>
            </a:r>
          </a:p>
          <a:p>
            <a:r>
              <a:rPr lang="en-US" dirty="0">
                <a:solidFill>
                  <a:schemeClr val="tx1">
                    <a:lumMod val="95000"/>
                  </a:schemeClr>
                </a:solidFill>
                <a:latin typeface="Lucida Sans Unicode" panose="020B0602030504020204" pitchFamily="34" charset="0"/>
                <a:cs typeface="Lucida Sans Unicode" panose="020B0602030504020204" pitchFamily="34" charset="0"/>
              </a:rPr>
              <a:t>	</a:t>
            </a:r>
            <a:r>
              <a:rPr lang="en-US" dirty="0" smtClean="0">
                <a:solidFill>
                  <a:schemeClr val="tx1">
                    <a:lumMod val="95000"/>
                  </a:schemeClr>
                </a:solidFill>
                <a:latin typeface="Lucida Sans Unicode" panose="020B0602030504020204" pitchFamily="34" charset="0"/>
                <a:cs typeface="Lucida Sans Unicode" panose="020B0602030504020204" pitchFamily="34" charset="0"/>
              </a:rPr>
              <a:t> </a:t>
            </a:r>
          </a:p>
          <a:p>
            <a:r>
              <a:rPr lang="en-US" dirty="0">
                <a:solidFill>
                  <a:schemeClr val="tx1">
                    <a:lumMod val="95000"/>
                  </a:schemeClr>
                </a:solidFill>
              </a:rPr>
              <a:t>	</a:t>
            </a:r>
            <a:endParaRPr lang="en-US" dirty="0" smtClean="0">
              <a:solidFill>
                <a:schemeClr val="tx1">
                  <a:lumMod val="95000"/>
                </a:schemeClr>
              </a:solidFill>
            </a:endParaRPr>
          </a:p>
          <a:p>
            <a:endParaRPr lang="en-US" dirty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lvl="0" indent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 smtClean="0"/>
              <a:t>4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26128" y="0"/>
            <a:ext cx="6554867" cy="1524000"/>
          </a:xfrm>
        </p:spPr>
        <p:txBody>
          <a:bodyPr>
            <a:normAutofit/>
          </a:bodyPr>
          <a:lstStyle/>
          <a:p>
            <a:r>
              <a:rPr lang="en-US" sz="5400" dirty="0" smtClean="0">
                <a:cs typeface="Lucida Sans Unicode" panose="020B0602030504020204" pitchFamily="34" charset="0"/>
              </a:rPr>
              <a:t>Dream Big Plan</a:t>
            </a:r>
            <a:endParaRPr lang="en-US" sz="5400" dirty="0">
              <a:cs typeface="Lucida Sans Unicode" panose="020B0602030504020204" pitchFamily="34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76353" y="1524000"/>
            <a:ext cx="8070497" cy="3767670"/>
          </a:xfrm>
        </p:spPr>
        <p:txBody>
          <a:bodyPr>
            <a:normAutofit fontScale="70000" lnSpcReduction="20000"/>
          </a:bodyPr>
          <a:lstStyle/>
          <a:p>
            <a:pPr marL="0" indent="0">
              <a:buNone/>
            </a:pPr>
            <a:endParaRPr lang="en-US" sz="2200" dirty="0" smtClean="0">
              <a:solidFill>
                <a:schemeClr val="tx1">
                  <a:lumMod val="95000"/>
                </a:schemeClr>
              </a:solidFill>
              <a:latin typeface="Lucida Sans Unicode" panose="020B0602030504020204" pitchFamily="34" charset="0"/>
              <a:cs typeface="Lucida Sans Unicode" panose="020B0602030504020204" pitchFamily="34" charset="0"/>
            </a:endParaRPr>
          </a:p>
          <a:p>
            <a:r>
              <a:rPr lang="en-US" sz="2400" dirty="0" smtClean="0">
                <a:solidFill>
                  <a:schemeClr val="tx1">
                    <a:lumMod val="95000"/>
                  </a:schemeClr>
                </a:solidFill>
                <a:cs typeface="Lucida Sans Unicode" panose="020B0602030504020204" pitchFamily="34" charset="0"/>
              </a:rPr>
              <a:t>Roll our ideas out to all of Harvest Hills South to bring neighborhood together</a:t>
            </a:r>
          </a:p>
          <a:p>
            <a:r>
              <a:rPr lang="en-US" sz="2400" dirty="0" smtClean="0">
                <a:solidFill>
                  <a:schemeClr val="tx1">
                    <a:lumMod val="95000"/>
                  </a:schemeClr>
                </a:solidFill>
                <a:cs typeface="Lucida Sans Unicode" panose="020B0602030504020204" pitchFamily="34" charset="0"/>
              </a:rPr>
              <a:t>Canvas the neighborhood to get buy in</a:t>
            </a:r>
          </a:p>
          <a:p>
            <a:pPr lvl="1"/>
            <a:r>
              <a:rPr lang="en-US" sz="2200" dirty="0" smtClean="0">
                <a:solidFill>
                  <a:schemeClr val="tx1">
                    <a:lumMod val="95000"/>
                  </a:schemeClr>
                </a:solidFill>
                <a:cs typeface="Lucida Sans Unicode" panose="020B0602030504020204" pitchFamily="34" charset="0"/>
              </a:rPr>
              <a:t>Nine neighbors went door to door to personally invite you to come here tonight or to deliver the flyer </a:t>
            </a:r>
          </a:p>
          <a:p>
            <a:r>
              <a:rPr lang="en-US" sz="2400" dirty="0" smtClean="0">
                <a:solidFill>
                  <a:schemeClr val="tx1">
                    <a:lumMod val="95000"/>
                  </a:schemeClr>
                </a:solidFill>
                <a:cs typeface="Lucida Sans Unicode" panose="020B0602030504020204" pitchFamily="34" charset="0"/>
              </a:rPr>
              <a:t>Our Success – </a:t>
            </a:r>
          </a:p>
          <a:p>
            <a:r>
              <a:rPr lang="en-US" sz="2400" dirty="0" smtClean="0">
                <a:solidFill>
                  <a:schemeClr val="tx1">
                    <a:lumMod val="95000"/>
                  </a:schemeClr>
                </a:solidFill>
                <a:cs typeface="Lucida Sans Unicode" panose="020B0602030504020204" pitchFamily="34" charset="0"/>
              </a:rPr>
              <a:t>All of you came tonight to share in our passion in keeping </a:t>
            </a:r>
            <a:r>
              <a:rPr lang="en-US" sz="2400" smtClean="0">
                <a:solidFill>
                  <a:schemeClr val="tx1">
                    <a:lumMod val="95000"/>
                  </a:schemeClr>
                </a:solidFill>
                <a:cs typeface="Lucida Sans Unicode" panose="020B0602030504020204" pitchFamily="34" charset="0"/>
              </a:rPr>
              <a:t>people </a:t>
            </a:r>
            <a:r>
              <a:rPr lang="en-US" sz="2400" smtClean="0">
                <a:solidFill>
                  <a:schemeClr val="tx1">
                    <a:lumMod val="95000"/>
                  </a:schemeClr>
                </a:solidFill>
                <a:cs typeface="Lucida Sans Unicode" panose="020B0602030504020204" pitchFamily="34" charset="0"/>
              </a:rPr>
              <a:t>safe</a:t>
            </a:r>
            <a:endParaRPr lang="en-US" sz="2400" dirty="0">
              <a:solidFill>
                <a:schemeClr val="tx1">
                  <a:lumMod val="95000"/>
                </a:schemeClr>
              </a:solidFill>
              <a:cs typeface="Lucida Sans Unicode" panose="020B0602030504020204" pitchFamily="34" charset="0"/>
            </a:endParaRPr>
          </a:p>
          <a:p>
            <a:r>
              <a:rPr lang="en-US" sz="2400" dirty="0" smtClean="0">
                <a:solidFill>
                  <a:schemeClr val="tx1">
                    <a:lumMod val="95000"/>
                  </a:schemeClr>
                </a:solidFill>
                <a:cs typeface="Lucida Sans Unicode" panose="020B0602030504020204" pitchFamily="34" charset="0"/>
              </a:rPr>
              <a:t>We have had neighbors from others streets come and ask if they can come join our small block meeting, so it is not just 79</a:t>
            </a:r>
            <a:r>
              <a:rPr lang="en-US" sz="2400" baseline="30000" dirty="0" smtClean="0">
                <a:solidFill>
                  <a:schemeClr val="tx1">
                    <a:lumMod val="95000"/>
                  </a:schemeClr>
                </a:solidFill>
                <a:cs typeface="Lucida Sans Unicode" panose="020B0602030504020204" pitchFamily="34" charset="0"/>
              </a:rPr>
              <a:t>th</a:t>
            </a:r>
            <a:r>
              <a:rPr lang="en-US" sz="2400" dirty="0" smtClean="0">
                <a:solidFill>
                  <a:schemeClr val="tx1">
                    <a:lumMod val="95000"/>
                  </a:schemeClr>
                </a:solidFill>
                <a:cs typeface="Lucida Sans Unicode" panose="020B0602030504020204" pitchFamily="34" charset="0"/>
              </a:rPr>
              <a:t> St anymore</a:t>
            </a:r>
          </a:p>
          <a:p>
            <a:pPr lvl="1"/>
            <a:r>
              <a:rPr lang="en-US" sz="2200" dirty="0" smtClean="0">
                <a:solidFill>
                  <a:schemeClr val="tx1">
                    <a:lumMod val="95000"/>
                  </a:schemeClr>
                </a:solidFill>
                <a:cs typeface="Lucida Sans Unicode" panose="020B0602030504020204" pitchFamily="34" charset="0"/>
              </a:rPr>
              <a:t>Up to 15 households from 3 different streets</a:t>
            </a:r>
          </a:p>
          <a:p>
            <a:endParaRPr lang="en-US" dirty="0" smtClean="0">
              <a:solidFill>
                <a:schemeClr val="tx1">
                  <a:lumMod val="95000"/>
                </a:schemeClr>
              </a:solidFill>
            </a:endParaRPr>
          </a:p>
          <a:p>
            <a:endParaRPr lang="en-US" dirty="0" smtClean="0">
              <a:solidFill>
                <a:schemeClr val="tx1">
                  <a:lumMod val="95000"/>
                </a:schemeClr>
              </a:solidFill>
            </a:endParaRPr>
          </a:p>
          <a:p>
            <a:endParaRPr lang="en-US" dirty="0">
              <a:solidFill>
                <a:schemeClr val="tx1">
                  <a:lumMod val="95000"/>
                </a:schemeClr>
              </a:solidFill>
            </a:endParaRP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527723" y="4840548"/>
            <a:ext cx="1648612" cy="1648612"/>
          </a:xfrm>
          <a:prstGeom prst="rect">
            <a:avLst/>
          </a:prstGeom>
        </p:spPr>
      </p:pic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lvl="0" indent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 smtClean="0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7516491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06390" y="5093"/>
            <a:ext cx="6554867" cy="1524000"/>
          </a:xfrm>
        </p:spPr>
        <p:txBody>
          <a:bodyPr>
            <a:normAutofit/>
          </a:bodyPr>
          <a:lstStyle/>
          <a:p>
            <a:pPr algn="ctr"/>
            <a:r>
              <a:rPr lang="en-US" sz="4000" dirty="0" smtClean="0">
                <a:cs typeface="Lucida Sans Unicode" panose="020B0602030504020204" pitchFamily="34" charset="0"/>
              </a:rPr>
              <a:t>Street Lights</a:t>
            </a:r>
            <a:endParaRPr lang="en-US" sz="4000" dirty="0">
              <a:cs typeface="Lucida Sans Unicode" panose="020B0602030504020204" pitchFamily="34" charset="0"/>
            </a:endParaRPr>
          </a:p>
        </p:txBody>
      </p:sp>
      <p:sp>
        <p:nvSpPr>
          <p:cNvPr id="6" name="Text Placeholder 5"/>
          <p:cNvSpPr>
            <a:spLocks noGrp="1"/>
          </p:cNvSpPr>
          <p:nvPr>
            <p:ph type="body" idx="1"/>
          </p:nvPr>
        </p:nvSpPr>
        <p:spPr>
          <a:xfrm>
            <a:off x="159799" y="1475071"/>
            <a:ext cx="5264458" cy="609600"/>
          </a:xfrm>
        </p:spPr>
        <p:txBody>
          <a:bodyPr/>
          <a:lstStyle/>
          <a:p>
            <a:pPr algn="ctr"/>
            <a:r>
              <a:rPr lang="en-US" sz="2000" dirty="0" smtClean="0">
                <a:cs typeface="Lucida Sans Unicode" panose="020B0602030504020204" pitchFamily="34" charset="0"/>
              </a:rPr>
              <a:t>We came together to make it happen</a:t>
            </a:r>
            <a:endParaRPr lang="en-US" sz="2000" dirty="0">
              <a:cs typeface="Lucida Sans Unicode" panose="020B0602030504020204" pitchFamily="34" charset="0"/>
            </a:endParaRPr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sz="half" idx="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0980" y="2243830"/>
            <a:ext cx="3004536" cy="4006049"/>
          </a:xfrm>
        </p:spPr>
      </p:pic>
      <p:sp>
        <p:nvSpPr>
          <p:cNvPr id="7" name="Text Placeholder 6"/>
          <p:cNvSpPr>
            <a:spLocks noGrp="1"/>
          </p:cNvSpPr>
          <p:nvPr>
            <p:ph type="body" sz="quarter" idx="3"/>
          </p:nvPr>
        </p:nvSpPr>
        <p:spPr>
          <a:xfrm>
            <a:off x="5057873" y="3438705"/>
            <a:ext cx="3764051" cy="576262"/>
          </a:xfrm>
        </p:spPr>
        <p:txBody>
          <a:bodyPr/>
          <a:lstStyle/>
          <a:p>
            <a:r>
              <a:rPr lang="en-US" dirty="0" err="1" smtClean="0">
                <a:latin typeface="+mj-lt"/>
                <a:cs typeface="Lucida Sans Unicode" panose="020B0602030504020204" pitchFamily="34" charset="0"/>
              </a:rPr>
              <a:t>ACtion</a:t>
            </a:r>
            <a:endParaRPr lang="en-US" dirty="0">
              <a:latin typeface="+mj-lt"/>
              <a:cs typeface="Lucida Sans Unicode" panose="020B0602030504020204" pitchFamily="34" charset="0"/>
            </a:endParaRPr>
          </a:p>
        </p:txBody>
      </p:sp>
      <p:sp>
        <p:nvSpPr>
          <p:cNvPr id="8" name="Content Placeholder 7"/>
          <p:cNvSpPr>
            <a:spLocks noGrp="1"/>
          </p:cNvSpPr>
          <p:nvPr>
            <p:ph sz="quarter" idx="4"/>
          </p:nvPr>
        </p:nvSpPr>
        <p:spPr>
          <a:xfrm>
            <a:off x="3974892" y="4089599"/>
            <a:ext cx="3956705" cy="3149600"/>
          </a:xfrm>
        </p:spPr>
        <p:txBody>
          <a:bodyPr/>
          <a:lstStyle/>
          <a:p>
            <a:r>
              <a:rPr lang="en-US" dirty="0" smtClean="0">
                <a:solidFill>
                  <a:schemeClr val="tx1">
                    <a:lumMod val="95000"/>
                  </a:schemeClr>
                </a:solidFill>
                <a:cs typeface="Lucida Sans Unicode" panose="020B0602030504020204" pitchFamily="34" charset="0"/>
              </a:rPr>
              <a:t>Evaluate needs on other streets</a:t>
            </a:r>
          </a:p>
          <a:p>
            <a:r>
              <a:rPr lang="en-US" dirty="0" smtClean="0">
                <a:solidFill>
                  <a:schemeClr val="tx1">
                    <a:lumMod val="95000"/>
                  </a:schemeClr>
                </a:solidFill>
                <a:cs typeface="Lucida Sans Unicode" panose="020B0602030504020204" pitchFamily="34" charset="0"/>
              </a:rPr>
              <a:t>Ready to light up the whole neighborhood</a:t>
            </a:r>
            <a:endParaRPr lang="en-US" dirty="0">
              <a:solidFill>
                <a:schemeClr val="tx1">
                  <a:lumMod val="95000"/>
                </a:schemeClr>
              </a:solidFill>
              <a:cs typeface="Lucida Sans Unicode" panose="020B0602030504020204" pitchFamily="34" charset="0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4947270" y="3707190"/>
            <a:ext cx="2298577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 </a:t>
            </a:r>
            <a:endParaRPr lang="en-US" dirty="0"/>
          </a:p>
        </p:txBody>
      </p:sp>
      <p:pic>
        <p:nvPicPr>
          <p:cNvPr id="10" name="Picture 9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860931" y="1337658"/>
            <a:ext cx="2533650" cy="1809750"/>
          </a:xfrm>
          <a:prstGeom prst="rect">
            <a:avLst/>
          </a:prstGeom>
        </p:spPr>
      </p:pic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lvl="0" indent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 smtClean="0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8357529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20167" y="0"/>
            <a:ext cx="7296704" cy="1277655"/>
          </a:xfrm>
        </p:spPr>
        <p:txBody>
          <a:bodyPr>
            <a:normAutofit/>
          </a:bodyPr>
          <a:lstStyle/>
          <a:p>
            <a:r>
              <a:rPr lang="en-US" sz="4000" dirty="0" smtClean="0">
                <a:cs typeface="Lucida Sans Unicode" panose="020B0602030504020204" pitchFamily="34" charset="0"/>
              </a:rPr>
              <a:t>Rebuild fence on </a:t>
            </a:r>
            <a:r>
              <a:rPr lang="en-US" sz="4000" dirty="0" err="1" smtClean="0">
                <a:cs typeface="Lucida Sans Unicode" panose="020B0602030504020204" pitchFamily="34" charset="0"/>
              </a:rPr>
              <a:t>wilshire</a:t>
            </a:r>
            <a:endParaRPr lang="en-US" sz="4000" dirty="0">
              <a:cs typeface="Lucida Sans Unicode" panose="020B0602030504020204" pitchFamily="34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4350" y="965715"/>
            <a:ext cx="6554867" cy="3767670"/>
          </a:xfrm>
        </p:spPr>
        <p:txBody>
          <a:bodyPr/>
          <a:lstStyle/>
          <a:p>
            <a:r>
              <a:rPr lang="en-US" dirty="0" smtClean="0">
                <a:solidFill>
                  <a:schemeClr val="tx1">
                    <a:lumMod val="95000"/>
                  </a:schemeClr>
                </a:solidFill>
                <a:cs typeface="Lucida Sans Unicode" panose="020B0602030504020204" pitchFamily="34" charset="0"/>
              </a:rPr>
              <a:t>How could we pay for it</a:t>
            </a:r>
          </a:p>
          <a:p>
            <a:pPr lvl="1"/>
            <a:r>
              <a:rPr lang="en-US" dirty="0" smtClean="0">
                <a:solidFill>
                  <a:schemeClr val="tx1">
                    <a:lumMod val="95000"/>
                  </a:schemeClr>
                </a:solidFill>
                <a:cs typeface="Lucida Sans Unicode" panose="020B0602030504020204" pitchFamily="34" charset="0"/>
              </a:rPr>
              <a:t>Ask neighbors to help contribute to a fund</a:t>
            </a:r>
          </a:p>
          <a:p>
            <a:pPr lvl="2"/>
            <a:r>
              <a:rPr lang="en-US" dirty="0" smtClean="0">
                <a:solidFill>
                  <a:schemeClr val="tx1">
                    <a:lumMod val="95000"/>
                  </a:schemeClr>
                </a:solidFill>
                <a:cs typeface="Lucida Sans Unicode" panose="020B0602030504020204" pitchFamily="34" charset="0"/>
              </a:rPr>
              <a:t>Example $50.00 x 300 = $15,000.00 </a:t>
            </a:r>
          </a:p>
          <a:p>
            <a:pPr lvl="2"/>
            <a:r>
              <a:rPr lang="en-US" dirty="0" smtClean="0">
                <a:solidFill>
                  <a:schemeClr val="tx1">
                    <a:lumMod val="95000"/>
                  </a:schemeClr>
                </a:solidFill>
                <a:cs typeface="Lucida Sans Unicode" panose="020B0602030504020204" pitchFamily="34" charset="0"/>
              </a:rPr>
              <a:t>Fundraising activities</a:t>
            </a:r>
          </a:p>
          <a:p>
            <a:pPr lvl="3"/>
            <a:r>
              <a:rPr lang="en-US" dirty="0" smtClean="0">
                <a:solidFill>
                  <a:schemeClr val="tx1">
                    <a:lumMod val="95000"/>
                  </a:schemeClr>
                </a:solidFill>
                <a:cs typeface="Lucida Sans Unicode" panose="020B0602030504020204" pitchFamily="34" charset="0"/>
              </a:rPr>
              <a:t>Garage Sale with all sales to go to fence</a:t>
            </a:r>
          </a:p>
          <a:p>
            <a:r>
              <a:rPr lang="en-US" dirty="0" smtClean="0">
                <a:solidFill>
                  <a:schemeClr val="tx1">
                    <a:lumMod val="95000"/>
                  </a:schemeClr>
                </a:solidFill>
                <a:cs typeface="Lucida Sans Unicode" panose="020B0602030504020204" pitchFamily="34" charset="0"/>
              </a:rPr>
              <a:t>Find out what grants are available</a:t>
            </a:r>
          </a:p>
          <a:p>
            <a:r>
              <a:rPr lang="en-US" dirty="0">
                <a:solidFill>
                  <a:schemeClr val="tx1">
                    <a:lumMod val="95000"/>
                  </a:schemeClr>
                </a:solidFill>
                <a:cs typeface="Lucida Sans Unicode" panose="020B0602030504020204" pitchFamily="34" charset="0"/>
              </a:rPr>
              <a:t>Obtaining </a:t>
            </a:r>
            <a:r>
              <a:rPr lang="en-US" dirty="0" smtClean="0">
                <a:solidFill>
                  <a:schemeClr val="tx1">
                    <a:lumMod val="95000"/>
                  </a:schemeClr>
                </a:solidFill>
                <a:cs typeface="Lucida Sans Unicode" panose="020B0602030504020204" pitchFamily="34" charset="0"/>
              </a:rPr>
              <a:t>quotes to see if it is feasible</a:t>
            </a:r>
            <a:endParaRPr lang="en-US" dirty="0">
              <a:solidFill>
                <a:schemeClr val="tx1">
                  <a:lumMod val="95000"/>
                </a:schemeClr>
              </a:solidFill>
              <a:cs typeface="Lucida Sans Unicode" panose="020B0602030504020204" pitchFamily="34" charset="0"/>
            </a:endParaRPr>
          </a:p>
          <a:p>
            <a:pPr marL="0" indent="0">
              <a:buNone/>
            </a:pP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lvl="0" indent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 smtClean="0"/>
              <a:t>7</a:t>
            </a:fld>
            <a:endParaRPr lang="en-US"/>
          </a:p>
        </p:txBody>
      </p:sp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55051" y="4147269"/>
            <a:ext cx="2291480" cy="2119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28" name="Picture 4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6200000">
            <a:off x="5183926" y="3861709"/>
            <a:ext cx="2244302" cy="266960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00151170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30548" y="141385"/>
            <a:ext cx="6554867" cy="1524000"/>
          </a:xfrm>
        </p:spPr>
        <p:txBody>
          <a:bodyPr>
            <a:normAutofit/>
          </a:bodyPr>
          <a:lstStyle/>
          <a:p>
            <a:pPr algn="ctr"/>
            <a:r>
              <a:rPr lang="en-US" sz="4000" dirty="0" smtClean="0">
                <a:cs typeface="Lucida Sans Unicode" panose="020B0602030504020204" pitchFamily="34" charset="0"/>
              </a:rPr>
              <a:t>Street Sign Toppers</a:t>
            </a:r>
            <a:endParaRPr lang="en-US" sz="4000" dirty="0">
              <a:cs typeface="Lucida Sans Unicode" panose="020B0602030504020204" pitchFamily="34" charset="0"/>
            </a:endParaRPr>
          </a:p>
        </p:txBody>
      </p:sp>
      <p:pic>
        <p:nvPicPr>
          <p:cNvPr id="7" name="Content Placeholder 6"/>
          <p:cNvPicPr>
            <a:picLocks noGrp="1" noChangeAspect="1"/>
          </p:cNvPicPr>
          <p:nvPr>
            <p:ph sz="half" idx="2"/>
          </p:nvPr>
        </p:nvPicPr>
        <p:blipFill>
          <a:blip r:embed="rId2"/>
          <a:stretch>
            <a:fillRect/>
          </a:stretch>
        </p:blipFill>
        <p:spPr>
          <a:xfrm>
            <a:off x="449141" y="1645330"/>
            <a:ext cx="7852570" cy="2168518"/>
          </a:xfrm>
          <a:prstGeom prst="rect">
            <a:avLst/>
          </a:prstGeom>
        </p:spPr>
      </p:pic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64551" y="4262666"/>
            <a:ext cx="8154774" cy="936841"/>
          </a:xfrm>
        </p:spPr>
        <p:txBody>
          <a:bodyPr>
            <a:noAutofit/>
          </a:bodyPr>
          <a:lstStyle/>
          <a:p>
            <a:r>
              <a:rPr lang="en-US" dirty="0" smtClean="0">
                <a:solidFill>
                  <a:schemeClr val="tx1">
                    <a:lumMod val="95000"/>
                  </a:schemeClr>
                </a:solidFill>
                <a:cs typeface="Lucida Sans Unicode" panose="020B0602030504020204" pitchFamily="34" charset="0"/>
              </a:rPr>
              <a:t>Have our neighborhood standout</a:t>
            </a:r>
          </a:p>
          <a:p>
            <a:r>
              <a:rPr lang="en-US" dirty="0" smtClean="0">
                <a:solidFill>
                  <a:schemeClr val="tx1">
                    <a:lumMod val="95000"/>
                  </a:schemeClr>
                </a:solidFill>
                <a:cs typeface="Lucida Sans Unicode" panose="020B0602030504020204" pitchFamily="34" charset="0"/>
              </a:rPr>
              <a:t>Cost: $50 Application Fee</a:t>
            </a:r>
          </a:p>
          <a:p>
            <a:r>
              <a:rPr lang="en-US" dirty="0" smtClean="0">
                <a:solidFill>
                  <a:schemeClr val="tx1">
                    <a:lumMod val="95000"/>
                  </a:schemeClr>
                </a:solidFill>
                <a:cs typeface="Lucida Sans Unicode" panose="020B0602030504020204" pitchFamily="34" charset="0"/>
              </a:rPr>
              <a:t>$10.00 a street sign and they replace ALL signs in our neighborhood estimated 27 signs</a:t>
            </a: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lvl="0" indent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 smtClean="0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569677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25644" y="149834"/>
            <a:ext cx="8185211" cy="1524000"/>
          </a:xfrm>
        </p:spPr>
        <p:txBody>
          <a:bodyPr>
            <a:normAutofit/>
          </a:bodyPr>
          <a:lstStyle/>
          <a:p>
            <a:pPr algn="ctr"/>
            <a:r>
              <a:rPr lang="en-US" sz="4000" dirty="0" smtClean="0">
                <a:cs typeface="Lucida Sans Unicode" panose="020B0602030504020204" pitchFamily="34" charset="0"/>
              </a:rPr>
              <a:t>Neighborhood Crime Patrol</a:t>
            </a:r>
            <a:endParaRPr lang="en-US" sz="4000" dirty="0">
              <a:cs typeface="Lucida Sans Unicode" panose="020B0602030504020204" pitchFamily="34" charset="0"/>
            </a:endParaRPr>
          </a:p>
        </p:txBody>
      </p:sp>
      <p:pic>
        <p:nvPicPr>
          <p:cNvPr id="7" name="Content Placeholder 6"/>
          <p:cNvPicPr>
            <a:picLocks noGrp="1" noChangeAspect="1"/>
          </p:cNvPicPr>
          <p:nvPr>
            <p:ph sz="half" idx="2"/>
          </p:nvPr>
        </p:nvPicPr>
        <p:blipFill>
          <a:blip r:embed="rId2"/>
          <a:stretch>
            <a:fillRect/>
          </a:stretch>
        </p:blipFill>
        <p:spPr>
          <a:xfrm>
            <a:off x="4915347" y="3247315"/>
            <a:ext cx="2825982" cy="1952536"/>
          </a:xfrm>
          <a:prstGeom prst="rect">
            <a:avLst/>
          </a:prstGeom>
        </p:spPr>
      </p:pic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61545" y="2050251"/>
            <a:ext cx="4090354" cy="3149600"/>
          </a:xfrm>
        </p:spPr>
        <p:txBody>
          <a:bodyPr>
            <a:noAutofit/>
          </a:bodyPr>
          <a:lstStyle/>
          <a:p>
            <a:r>
              <a:rPr lang="en-US" sz="2400" dirty="0" smtClean="0">
                <a:solidFill>
                  <a:schemeClr val="tx1">
                    <a:lumMod val="95000"/>
                  </a:schemeClr>
                </a:solidFill>
                <a:cs typeface="Lucida Sans Unicode" panose="020B0602030504020204" pitchFamily="34" charset="0"/>
              </a:rPr>
              <a:t>Volunteers Needed</a:t>
            </a:r>
          </a:p>
          <a:p>
            <a:r>
              <a:rPr lang="en-US" sz="2400" dirty="0" smtClean="0">
                <a:solidFill>
                  <a:schemeClr val="tx1">
                    <a:lumMod val="95000"/>
                  </a:schemeClr>
                </a:solidFill>
                <a:cs typeface="Lucida Sans Unicode" panose="020B0602030504020204" pitchFamily="34" charset="0"/>
              </a:rPr>
              <a:t>Must take a class offered by Police Dept</a:t>
            </a:r>
          </a:p>
          <a:p>
            <a:r>
              <a:rPr lang="en-US" sz="2400" dirty="0" smtClean="0">
                <a:solidFill>
                  <a:schemeClr val="tx1">
                    <a:lumMod val="95000"/>
                  </a:schemeClr>
                </a:solidFill>
                <a:cs typeface="Lucida Sans Unicode" panose="020B0602030504020204" pitchFamily="34" charset="0"/>
              </a:rPr>
              <a:t>Two people per vehicle</a:t>
            </a:r>
          </a:p>
          <a:p>
            <a:r>
              <a:rPr lang="en-US" sz="2400" dirty="0" smtClean="0">
                <a:solidFill>
                  <a:schemeClr val="tx1">
                    <a:lumMod val="95000"/>
                  </a:schemeClr>
                </a:solidFill>
                <a:cs typeface="Lucida Sans Unicode" panose="020B0602030504020204" pitchFamily="34" charset="0"/>
              </a:rPr>
              <a:t>Set up schedule</a:t>
            </a:r>
          </a:p>
          <a:p>
            <a:r>
              <a:rPr lang="en-US" sz="2400" dirty="0" smtClean="0">
                <a:solidFill>
                  <a:schemeClr val="tx1">
                    <a:lumMod val="95000"/>
                  </a:schemeClr>
                </a:solidFill>
                <a:cs typeface="Lucida Sans Unicode" panose="020B0602030504020204" pitchFamily="34" charset="0"/>
              </a:rPr>
              <a:t>Need amber light and door signs to identify us</a:t>
            </a:r>
          </a:p>
          <a:p>
            <a:r>
              <a:rPr lang="en-US" sz="2400" dirty="0" smtClean="0">
                <a:solidFill>
                  <a:schemeClr val="tx1">
                    <a:lumMod val="95000"/>
                  </a:schemeClr>
                </a:solidFill>
                <a:cs typeface="Lucida Sans Unicode" panose="020B0602030504020204" pitchFamily="34" charset="0"/>
              </a:rPr>
              <a:t>Cost – your time</a:t>
            </a: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lvl="0" indent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 smtClean="0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1277263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64219" y="270029"/>
            <a:ext cx="7580791" cy="1524000"/>
          </a:xfrm>
        </p:spPr>
        <p:txBody>
          <a:bodyPr>
            <a:normAutofit/>
          </a:bodyPr>
          <a:lstStyle/>
          <a:p>
            <a:pPr algn="ctr"/>
            <a:r>
              <a:rPr lang="en-US" sz="4000" dirty="0" smtClean="0">
                <a:cs typeface="Lucida Sans Unicode" panose="020B0602030504020204" pitchFamily="34" charset="0"/>
              </a:rPr>
              <a:t>Dream Big </a:t>
            </a:r>
            <a:br>
              <a:rPr lang="en-US" sz="4000" dirty="0" smtClean="0">
                <a:cs typeface="Lucida Sans Unicode" panose="020B0602030504020204" pitchFamily="34" charset="0"/>
              </a:rPr>
            </a:br>
            <a:r>
              <a:rPr lang="en-US" sz="4000" dirty="0" smtClean="0">
                <a:cs typeface="Lucida Sans Unicode" panose="020B0602030504020204" pitchFamily="34" charset="0"/>
              </a:rPr>
              <a:t>Make things happen</a:t>
            </a:r>
            <a:endParaRPr lang="en-US" sz="4000" dirty="0">
              <a:cs typeface="Lucida Sans Unicode" panose="020B0602030504020204" pitchFamily="34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17737" y="1208103"/>
            <a:ext cx="7873753" cy="3767670"/>
          </a:xfrm>
        </p:spPr>
        <p:txBody>
          <a:bodyPr/>
          <a:lstStyle/>
          <a:p>
            <a:r>
              <a:rPr lang="en-US" sz="2400" dirty="0" smtClean="0">
                <a:solidFill>
                  <a:schemeClr val="tx1">
                    <a:lumMod val="95000"/>
                  </a:schemeClr>
                </a:solidFill>
                <a:cs typeface="Lucida Sans Unicode" panose="020B0602030504020204" pitchFamily="34" charset="0"/>
              </a:rPr>
              <a:t>We can accomplish more as a large group </a:t>
            </a:r>
          </a:p>
          <a:p>
            <a:r>
              <a:rPr lang="en-US" sz="2400" dirty="0" smtClean="0">
                <a:solidFill>
                  <a:schemeClr val="tx1">
                    <a:lumMod val="95000"/>
                  </a:schemeClr>
                </a:solidFill>
                <a:cs typeface="Lucida Sans Unicode" panose="020B0602030504020204" pitchFamily="34" charset="0"/>
              </a:rPr>
              <a:t>Each of us have unique talents and experience</a:t>
            </a:r>
          </a:p>
          <a:p>
            <a:pPr marL="0" indent="0">
              <a:buNone/>
            </a:pPr>
            <a:endParaRPr lang="en-US" dirty="0" smtClean="0"/>
          </a:p>
          <a:p>
            <a:endParaRPr lang="en-US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426780" y="3809740"/>
            <a:ext cx="2925423" cy="1946736"/>
          </a:xfrm>
          <a:prstGeom prst="rect">
            <a:avLst/>
          </a:prstGeom>
        </p:spPr>
      </p:pic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lvl="0" indent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 smtClean="0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0776225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950651" y="150920"/>
            <a:ext cx="6554867" cy="1524000"/>
          </a:xfrm>
        </p:spPr>
        <p:txBody>
          <a:bodyPr>
            <a:normAutofit fontScale="90000"/>
          </a:bodyPr>
          <a:lstStyle/>
          <a:p>
            <a:pPr algn="ctr"/>
            <a:r>
              <a:rPr lang="en-US" sz="5400" dirty="0" smtClean="0">
                <a:cs typeface="Lucida Sans Unicode" panose="020B0602030504020204" pitchFamily="34" charset="0"/>
              </a:rPr>
              <a:t>911 Verses </a:t>
            </a:r>
            <a:r>
              <a:rPr lang="en-US" sz="5400" dirty="0" err="1" smtClean="0">
                <a:cs typeface="Lucida Sans Unicode" panose="020B0602030504020204" pitchFamily="34" charset="0"/>
              </a:rPr>
              <a:t>Nextdoor</a:t>
            </a:r>
            <a:r>
              <a:rPr lang="en-US" sz="5400" dirty="0" smtClean="0">
                <a:cs typeface="Lucida Sans Unicode" panose="020B0602030504020204" pitchFamily="34" charset="0"/>
              </a:rPr>
              <a:t> app </a:t>
            </a:r>
            <a:endParaRPr lang="en-US" sz="5400" dirty="0">
              <a:cs typeface="Lucida Sans Unicode" panose="020B0602030504020204" pitchFamily="34" charset="0"/>
            </a:endParaRPr>
          </a:p>
        </p:txBody>
      </p:sp>
      <p:sp>
        <p:nvSpPr>
          <p:cNvPr id="6" name="Content Placeholder 5"/>
          <p:cNvSpPr>
            <a:spLocks noGrp="1"/>
          </p:cNvSpPr>
          <p:nvPr>
            <p:ph sz="half" idx="13"/>
          </p:nvPr>
        </p:nvSpPr>
        <p:spPr>
          <a:xfrm>
            <a:off x="382480" y="3265702"/>
            <a:ext cx="3949967" cy="3423437"/>
          </a:xfrm>
        </p:spPr>
        <p:txBody>
          <a:bodyPr/>
          <a:lstStyle/>
          <a:p>
            <a:r>
              <a:rPr lang="en-US" dirty="0" smtClean="0">
                <a:solidFill>
                  <a:schemeClr val="tx1">
                    <a:lumMod val="95000"/>
                  </a:schemeClr>
                </a:solidFill>
                <a:cs typeface="Lucida Sans Unicode" panose="020B0602030504020204" pitchFamily="34" charset="0"/>
              </a:rPr>
              <a:t>911 immediately</a:t>
            </a:r>
          </a:p>
          <a:p>
            <a:pPr lvl="1"/>
            <a:r>
              <a:rPr lang="en-US" dirty="0" smtClean="0">
                <a:solidFill>
                  <a:schemeClr val="tx1">
                    <a:lumMod val="95000"/>
                  </a:schemeClr>
                </a:solidFill>
                <a:cs typeface="Lucida Sans Unicode" panose="020B0602030504020204" pitchFamily="34" charset="0"/>
              </a:rPr>
              <a:t>Crime in progress</a:t>
            </a:r>
          </a:p>
          <a:p>
            <a:pPr lvl="1"/>
            <a:r>
              <a:rPr lang="en-US" dirty="0" smtClean="0">
                <a:solidFill>
                  <a:schemeClr val="tx1">
                    <a:lumMod val="95000"/>
                  </a:schemeClr>
                </a:solidFill>
                <a:cs typeface="Lucida Sans Unicode" panose="020B0602030504020204" pitchFamily="34" charset="0"/>
              </a:rPr>
              <a:t>Vandalism</a:t>
            </a:r>
          </a:p>
          <a:p>
            <a:pPr lvl="1"/>
            <a:r>
              <a:rPr lang="en-US" dirty="0" smtClean="0">
                <a:solidFill>
                  <a:schemeClr val="tx1">
                    <a:lumMod val="95000"/>
                  </a:schemeClr>
                </a:solidFill>
                <a:cs typeface="Lucida Sans Unicode" panose="020B0602030504020204" pitchFamily="34" charset="0"/>
              </a:rPr>
              <a:t>Suspicious behavior</a:t>
            </a:r>
          </a:p>
          <a:p>
            <a:pPr lvl="1"/>
            <a:r>
              <a:rPr lang="en-US" dirty="0" smtClean="0">
                <a:solidFill>
                  <a:schemeClr val="tx1">
                    <a:lumMod val="95000"/>
                  </a:schemeClr>
                </a:solidFill>
                <a:cs typeface="Lucida Sans Unicode" panose="020B0602030504020204" pitchFamily="34" charset="0"/>
              </a:rPr>
              <a:t>Threats</a:t>
            </a:r>
          </a:p>
          <a:p>
            <a:pPr lvl="1"/>
            <a:r>
              <a:rPr lang="en-US" dirty="0" smtClean="0">
                <a:solidFill>
                  <a:schemeClr val="tx1">
                    <a:lumMod val="95000"/>
                  </a:schemeClr>
                </a:solidFill>
                <a:cs typeface="Lucida Sans Unicode" panose="020B0602030504020204" pitchFamily="34" charset="0"/>
              </a:rPr>
              <a:t>Emergencies</a:t>
            </a:r>
          </a:p>
          <a:p>
            <a:pPr lvl="1"/>
            <a:r>
              <a:rPr lang="en-US" dirty="0" smtClean="0">
                <a:solidFill>
                  <a:schemeClr val="tx1">
                    <a:lumMod val="95000"/>
                  </a:schemeClr>
                </a:solidFill>
                <a:cs typeface="Lucida Sans Unicode" panose="020B0602030504020204" pitchFamily="34" charset="0"/>
              </a:rPr>
              <a:t>Nuisances</a:t>
            </a:r>
          </a:p>
          <a:p>
            <a:endParaRPr lang="en-US" dirty="0">
              <a:solidFill>
                <a:schemeClr val="tx1">
                  <a:lumMod val="95000"/>
                </a:schemeClr>
              </a:solidFill>
            </a:endParaRPr>
          </a:p>
        </p:txBody>
      </p:sp>
      <p:sp>
        <p:nvSpPr>
          <p:cNvPr id="5" name="Content Placeholder 4"/>
          <p:cNvSpPr>
            <a:spLocks noGrp="1"/>
          </p:cNvSpPr>
          <p:nvPr>
            <p:ph sz="quarter" idx="4"/>
          </p:nvPr>
        </p:nvSpPr>
        <p:spPr>
          <a:xfrm>
            <a:off x="4733384" y="2929939"/>
            <a:ext cx="3948238" cy="3759200"/>
          </a:xfrm>
        </p:spPr>
        <p:txBody>
          <a:bodyPr/>
          <a:lstStyle/>
          <a:p>
            <a:r>
              <a:rPr lang="en-US" dirty="0" err="1" smtClean="0">
                <a:solidFill>
                  <a:schemeClr val="tx1">
                    <a:lumMod val="95000"/>
                  </a:schemeClr>
                </a:solidFill>
                <a:cs typeface="Lucida Sans Unicode" panose="020B0602030504020204" pitchFamily="34" charset="0"/>
              </a:rPr>
              <a:t>Nextdoor</a:t>
            </a:r>
            <a:r>
              <a:rPr lang="en-US" dirty="0" smtClean="0">
                <a:solidFill>
                  <a:schemeClr val="tx1">
                    <a:lumMod val="95000"/>
                  </a:schemeClr>
                </a:solidFill>
                <a:cs typeface="Lucida Sans Unicode" panose="020B0602030504020204" pitchFamily="34" charset="0"/>
              </a:rPr>
              <a:t> App</a:t>
            </a:r>
          </a:p>
          <a:p>
            <a:pPr lvl="1"/>
            <a:r>
              <a:rPr lang="en-US" dirty="0" smtClean="0">
                <a:solidFill>
                  <a:schemeClr val="tx1">
                    <a:lumMod val="95000"/>
                  </a:schemeClr>
                </a:solidFill>
                <a:cs typeface="Lucida Sans Unicode" panose="020B0602030504020204" pitchFamily="34" charset="0"/>
              </a:rPr>
              <a:t>Lost pets</a:t>
            </a:r>
          </a:p>
          <a:p>
            <a:pPr lvl="1"/>
            <a:r>
              <a:rPr lang="en-US" dirty="0" smtClean="0">
                <a:solidFill>
                  <a:schemeClr val="tx1">
                    <a:lumMod val="95000"/>
                  </a:schemeClr>
                </a:solidFill>
                <a:cs typeface="Lucida Sans Unicode" panose="020B0602030504020204" pitchFamily="34" charset="0"/>
              </a:rPr>
              <a:t>Only after 911 has been called</a:t>
            </a:r>
          </a:p>
          <a:p>
            <a:pPr lvl="1"/>
            <a:endParaRPr lang="en-US" dirty="0" smtClean="0">
              <a:solidFill>
                <a:schemeClr val="tx1">
                  <a:lumMod val="95000"/>
                </a:schemeClr>
              </a:solidFill>
            </a:endParaRPr>
          </a:p>
          <a:p>
            <a:endParaRPr lang="en-US" dirty="0">
              <a:solidFill>
                <a:schemeClr val="tx1">
                  <a:lumMod val="95000"/>
                </a:schemeClr>
              </a:solidFill>
            </a:endParaRPr>
          </a:p>
        </p:txBody>
      </p:sp>
      <p:pic>
        <p:nvPicPr>
          <p:cNvPr id="8" name="Picture 7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58964" y="1674920"/>
            <a:ext cx="2309410" cy="1471119"/>
          </a:xfrm>
          <a:prstGeom prst="rect">
            <a:avLst/>
          </a:prstGeom>
        </p:spPr>
      </p:pic>
      <p:pic>
        <p:nvPicPr>
          <p:cNvPr id="9" name="Picture 8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935302" y="1674920"/>
            <a:ext cx="2962275" cy="1543050"/>
          </a:xfrm>
          <a:prstGeom prst="rect">
            <a:avLst/>
          </a:prstGeom>
        </p:spPr>
      </p:pic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lvl="0" indent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 smtClean="0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3495368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84085" y="358805"/>
            <a:ext cx="8451542" cy="1524000"/>
          </a:xfrm>
        </p:spPr>
        <p:txBody>
          <a:bodyPr>
            <a:noAutofit/>
          </a:bodyPr>
          <a:lstStyle/>
          <a:p>
            <a:pPr algn="ctr"/>
            <a:r>
              <a:rPr lang="en-US" sz="4000" dirty="0" smtClean="0">
                <a:cs typeface="Lucida Sans Unicode" panose="020B0602030504020204" pitchFamily="34" charset="0"/>
              </a:rPr>
              <a:t>Harvest Hills south</a:t>
            </a:r>
            <a:br>
              <a:rPr lang="en-US" sz="4000" dirty="0" smtClean="0">
                <a:cs typeface="Lucida Sans Unicode" panose="020B0602030504020204" pitchFamily="34" charset="0"/>
              </a:rPr>
            </a:br>
            <a:r>
              <a:rPr lang="en-US" sz="4000" dirty="0" smtClean="0">
                <a:cs typeface="Lucida Sans Unicode" panose="020B0602030504020204" pitchFamily="34" charset="0"/>
              </a:rPr>
              <a:t>Neighborhood Association</a:t>
            </a:r>
            <a:endParaRPr lang="en-US" sz="4000" dirty="0">
              <a:cs typeface="Lucida Sans Unicode" panose="020B0602030504020204" pitchFamily="34" charset="0"/>
            </a:endParaRPr>
          </a:p>
        </p:txBody>
      </p:sp>
      <p:sp>
        <p:nvSpPr>
          <p:cNvPr id="9" name="Content Placeholder 8"/>
          <p:cNvSpPr>
            <a:spLocks noGrp="1"/>
          </p:cNvSpPr>
          <p:nvPr>
            <p:ph sz="half" idx="13"/>
          </p:nvPr>
        </p:nvSpPr>
        <p:spPr>
          <a:xfrm>
            <a:off x="613298" y="2274614"/>
            <a:ext cx="4447783" cy="3767667"/>
          </a:xfrm>
        </p:spPr>
        <p:txBody>
          <a:bodyPr>
            <a:normAutofit fontScale="70000" lnSpcReduction="20000"/>
          </a:bodyPr>
          <a:lstStyle/>
          <a:p>
            <a:pPr>
              <a:buFont typeface="Arial" panose="020B0604020202020204" pitchFamily="34" charset="0"/>
              <a:buChar char="•"/>
            </a:pPr>
            <a:r>
              <a:rPr lang="en-US" sz="2300" dirty="0">
                <a:solidFill>
                  <a:schemeClr val="tx1">
                    <a:lumMod val="95000"/>
                  </a:schemeClr>
                </a:solidFill>
                <a:cs typeface="Lucida Sans Unicode" panose="020B0602030504020204" pitchFamily="34" charset="0"/>
              </a:rPr>
              <a:t>We are a volunteer Neighborhood Association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n-US" sz="2300" dirty="0">
                <a:solidFill>
                  <a:schemeClr val="tx1">
                    <a:lumMod val="95000"/>
                  </a:schemeClr>
                </a:solidFill>
                <a:cs typeface="Lucida Sans Unicode" panose="020B0602030504020204" pitchFamily="34" charset="0"/>
              </a:rPr>
              <a:t>Annual dues $30.00 – join today!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n-US" sz="2300" dirty="0">
                <a:solidFill>
                  <a:schemeClr val="tx1">
                    <a:lumMod val="95000"/>
                  </a:schemeClr>
                </a:solidFill>
                <a:cs typeface="Lucida Sans Unicode" panose="020B0602030504020204" pitchFamily="34" charset="0"/>
              </a:rPr>
              <a:t>Dues go to pay for the maintenance of the </a:t>
            </a:r>
            <a:r>
              <a:rPr lang="en-US" sz="2300" dirty="0" smtClean="0">
                <a:solidFill>
                  <a:schemeClr val="tx1">
                    <a:lumMod val="95000"/>
                  </a:schemeClr>
                </a:solidFill>
                <a:cs typeface="Lucida Sans Unicode" panose="020B0602030504020204" pitchFamily="34" charset="0"/>
              </a:rPr>
              <a:t>three </a:t>
            </a:r>
            <a:r>
              <a:rPr lang="en-US" sz="2300" dirty="0">
                <a:solidFill>
                  <a:schemeClr val="tx1">
                    <a:lumMod val="95000"/>
                  </a:schemeClr>
                </a:solidFill>
                <a:cs typeface="Lucida Sans Unicode" panose="020B0602030504020204" pitchFamily="34" charset="0"/>
              </a:rPr>
              <a:t>entrances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n-US" sz="2300" dirty="0">
                <a:solidFill>
                  <a:schemeClr val="tx1">
                    <a:lumMod val="95000"/>
                  </a:schemeClr>
                </a:solidFill>
                <a:cs typeface="Lucida Sans Unicode" panose="020B0602030504020204" pitchFamily="34" charset="0"/>
              </a:rPr>
              <a:t>Advertising for the annual Neighborhood Garage Sale Weekend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n-US" sz="2300" dirty="0">
                <a:solidFill>
                  <a:schemeClr val="tx1">
                    <a:lumMod val="95000"/>
                  </a:schemeClr>
                </a:solidFill>
                <a:cs typeface="Lucida Sans Unicode" panose="020B0602030504020204" pitchFamily="34" charset="0"/>
              </a:rPr>
              <a:t>Neighbors </a:t>
            </a:r>
            <a:r>
              <a:rPr lang="en-US" sz="2300" dirty="0" err="1">
                <a:solidFill>
                  <a:schemeClr val="tx1">
                    <a:lumMod val="95000"/>
                  </a:schemeClr>
                </a:solidFill>
                <a:cs typeface="Lucida Sans Unicode" panose="020B0602030504020204" pitchFamily="34" charset="0"/>
              </a:rPr>
              <a:t>Nite</a:t>
            </a:r>
            <a:r>
              <a:rPr lang="en-US" sz="2300" dirty="0">
                <a:solidFill>
                  <a:schemeClr val="tx1">
                    <a:lumMod val="95000"/>
                  </a:schemeClr>
                </a:solidFill>
                <a:cs typeface="Lucida Sans Unicode" panose="020B0602030504020204" pitchFamily="34" charset="0"/>
              </a:rPr>
              <a:t> </a:t>
            </a:r>
            <a:r>
              <a:rPr lang="en-US" sz="2300" dirty="0" smtClean="0">
                <a:solidFill>
                  <a:schemeClr val="tx1">
                    <a:lumMod val="95000"/>
                  </a:schemeClr>
                </a:solidFill>
                <a:cs typeface="Lucida Sans Unicode" panose="020B0602030504020204" pitchFamily="34" charset="0"/>
              </a:rPr>
              <a:t>Out</a:t>
            </a:r>
            <a:endParaRPr lang="en-US" sz="2300" dirty="0">
              <a:solidFill>
                <a:schemeClr val="tx1">
                  <a:lumMod val="95000"/>
                </a:schemeClr>
              </a:solidFill>
              <a:cs typeface="Lucida Sans Unicode" panose="020B0602030504020204" pitchFamily="34" charset="0"/>
            </a:endParaRPr>
          </a:p>
          <a:p>
            <a:pPr>
              <a:buFont typeface="Arial" panose="020B0604020202020204" pitchFamily="34" charset="0"/>
              <a:buChar char="•"/>
            </a:pPr>
            <a:r>
              <a:rPr lang="en-US" sz="2300" dirty="0">
                <a:solidFill>
                  <a:schemeClr val="tx1">
                    <a:lumMod val="95000"/>
                  </a:schemeClr>
                </a:solidFill>
                <a:cs typeface="Lucida Sans Unicode" panose="020B0602030504020204" pitchFamily="34" charset="0"/>
              </a:rPr>
              <a:t>Santa driving through at Christmas time to hand out candy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n-US" sz="2300" dirty="0">
                <a:solidFill>
                  <a:schemeClr val="tx1">
                    <a:lumMod val="95000"/>
                  </a:schemeClr>
                </a:solidFill>
                <a:cs typeface="Lucida Sans Unicode" panose="020B0602030504020204" pitchFamily="34" charset="0"/>
              </a:rPr>
              <a:t>Website – harvesthillssouth.org</a:t>
            </a:r>
          </a:p>
          <a:p>
            <a:pPr marL="0" indent="0">
              <a:buNone/>
            </a:pPr>
            <a:endParaRPr lang="en-US" dirty="0"/>
          </a:p>
        </p:txBody>
      </p:sp>
      <p:pic>
        <p:nvPicPr>
          <p:cNvPr id="10" name="Content Placeholder 9"/>
          <p:cNvPicPr>
            <a:picLocks noGrp="1" noChangeAspect="1"/>
          </p:cNvPicPr>
          <p:nvPr>
            <p:ph sz="quarter" idx="4"/>
          </p:nvPr>
        </p:nvPicPr>
        <p:blipFill>
          <a:blip r:embed="rId2"/>
          <a:stretch>
            <a:fillRect/>
          </a:stretch>
        </p:blipFill>
        <p:spPr>
          <a:xfrm>
            <a:off x="5061081" y="2963309"/>
            <a:ext cx="3399339" cy="2573230"/>
          </a:xfrm>
          <a:prstGeom prst="rect">
            <a:avLst/>
          </a:prstGeom>
        </p:spPr>
      </p:pic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lvl="0" indent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 smtClean="0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5396211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90618" y="285095"/>
            <a:ext cx="8515927" cy="1524000"/>
          </a:xfrm>
        </p:spPr>
        <p:txBody>
          <a:bodyPr>
            <a:noAutofit/>
          </a:bodyPr>
          <a:lstStyle/>
          <a:p>
            <a:pPr algn="ctr"/>
            <a:r>
              <a:rPr lang="en-US" dirty="0" smtClean="0">
                <a:cs typeface="Lucida Sans Unicode" panose="020B0602030504020204" pitchFamily="34" charset="0"/>
              </a:rPr>
              <a:t>Harvest Hills South Neighborhood</a:t>
            </a:r>
            <a:br>
              <a:rPr lang="en-US" dirty="0" smtClean="0">
                <a:cs typeface="Lucida Sans Unicode" panose="020B0602030504020204" pitchFamily="34" charset="0"/>
              </a:rPr>
            </a:br>
            <a:r>
              <a:rPr lang="en-US" dirty="0" smtClean="0">
                <a:cs typeface="Lucida Sans Unicode" panose="020B0602030504020204" pitchFamily="34" charset="0"/>
              </a:rPr>
              <a:t>needs volunteers to </a:t>
            </a:r>
            <a:br>
              <a:rPr lang="en-US" dirty="0" smtClean="0">
                <a:cs typeface="Lucida Sans Unicode" panose="020B0602030504020204" pitchFamily="34" charset="0"/>
              </a:rPr>
            </a:br>
            <a:r>
              <a:rPr lang="en-US" dirty="0" smtClean="0">
                <a:cs typeface="Lucida Sans Unicode" panose="020B0602030504020204" pitchFamily="34" charset="0"/>
              </a:rPr>
              <a:t>champion their street</a:t>
            </a:r>
            <a:endParaRPr lang="en-US" dirty="0">
              <a:cs typeface="Lucida Sans Unicode" panose="020B0602030504020204" pitchFamily="34" charset="0"/>
            </a:endParaRPr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607291" y="2075426"/>
            <a:ext cx="7693330" cy="4202545"/>
          </a:xfrm>
          <a:prstGeom prst="rect">
            <a:avLst/>
          </a:prstGeom>
        </p:spPr>
      </p:pic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lvl="0" indent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 smtClean="0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3490441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96878" y="154620"/>
            <a:ext cx="7358850" cy="1524000"/>
          </a:xfrm>
        </p:spPr>
        <p:txBody>
          <a:bodyPr>
            <a:normAutofit/>
          </a:bodyPr>
          <a:lstStyle/>
          <a:p>
            <a:r>
              <a:rPr lang="en-US" sz="4000" dirty="0" smtClean="0">
                <a:cs typeface="Lucida Sans Unicode" panose="020B0602030504020204" pitchFamily="34" charset="0"/>
              </a:rPr>
              <a:t>May election of officers</a:t>
            </a:r>
            <a:endParaRPr lang="en-US" sz="4000" dirty="0">
              <a:cs typeface="Lucida Sans Unicode" panose="020B0602030504020204" pitchFamily="34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906260" y="1775534"/>
            <a:ext cx="5139433" cy="3799643"/>
          </a:xfrm>
        </p:spPr>
        <p:txBody>
          <a:bodyPr>
            <a:normAutofit fontScale="92500" lnSpcReduction="10000"/>
          </a:bodyPr>
          <a:lstStyle/>
          <a:p>
            <a:r>
              <a:rPr lang="en-US" sz="2400" dirty="0" smtClean="0">
                <a:solidFill>
                  <a:schemeClr val="tx1">
                    <a:lumMod val="95000"/>
                  </a:schemeClr>
                </a:solidFill>
                <a:cs typeface="Lucida Sans Unicode" panose="020B0602030504020204" pitchFamily="34" charset="0"/>
              </a:rPr>
              <a:t>1</a:t>
            </a:r>
            <a:r>
              <a:rPr lang="en-US" sz="2400" baseline="30000" dirty="0" smtClean="0">
                <a:solidFill>
                  <a:schemeClr val="tx1">
                    <a:lumMod val="95000"/>
                  </a:schemeClr>
                </a:solidFill>
                <a:cs typeface="Lucida Sans Unicode" panose="020B0602030504020204" pitchFamily="34" charset="0"/>
              </a:rPr>
              <a:t>st</a:t>
            </a:r>
            <a:r>
              <a:rPr lang="en-US" sz="2400" dirty="0" smtClean="0">
                <a:solidFill>
                  <a:schemeClr val="tx1">
                    <a:lumMod val="95000"/>
                  </a:schemeClr>
                </a:solidFill>
                <a:cs typeface="Lucida Sans Unicode" panose="020B0602030504020204" pitchFamily="34" charset="0"/>
              </a:rPr>
              <a:t> Vice President</a:t>
            </a:r>
          </a:p>
          <a:p>
            <a:pPr lvl="1"/>
            <a:r>
              <a:rPr lang="en-US" sz="2400" dirty="0" smtClean="0">
                <a:solidFill>
                  <a:schemeClr val="tx1">
                    <a:lumMod val="95000"/>
                  </a:schemeClr>
                </a:solidFill>
                <a:cs typeface="Lucida Sans Unicode" panose="020B0602030504020204" pitchFamily="34" charset="0"/>
              </a:rPr>
              <a:t>Works with board and steps in if President is unable</a:t>
            </a:r>
          </a:p>
          <a:p>
            <a:r>
              <a:rPr lang="en-US" sz="2400" dirty="0" smtClean="0">
                <a:solidFill>
                  <a:schemeClr val="tx1">
                    <a:lumMod val="95000"/>
                  </a:schemeClr>
                </a:solidFill>
                <a:cs typeface="Lucida Sans Unicode" panose="020B0602030504020204" pitchFamily="34" charset="0"/>
              </a:rPr>
              <a:t>Secretary</a:t>
            </a:r>
          </a:p>
          <a:p>
            <a:pPr lvl="1"/>
            <a:r>
              <a:rPr lang="en-US" sz="2400" dirty="0" smtClean="0">
                <a:solidFill>
                  <a:schemeClr val="tx1">
                    <a:lumMod val="95000"/>
                  </a:schemeClr>
                </a:solidFill>
                <a:cs typeface="Lucida Sans Unicode" panose="020B0602030504020204" pitchFamily="34" charset="0"/>
              </a:rPr>
              <a:t>Keeps all meeting minutes </a:t>
            </a:r>
          </a:p>
          <a:p>
            <a:r>
              <a:rPr lang="en-US" sz="2400" dirty="0" smtClean="0">
                <a:solidFill>
                  <a:schemeClr val="tx1">
                    <a:lumMod val="95000"/>
                  </a:schemeClr>
                </a:solidFill>
                <a:cs typeface="Lucida Sans Unicode" panose="020B0602030504020204" pitchFamily="34" charset="0"/>
              </a:rPr>
              <a:t>Newsletter/Website</a:t>
            </a:r>
          </a:p>
          <a:p>
            <a:pPr lvl="1"/>
            <a:r>
              <a:rPr lang="en-US" sz="2400" dirty="0" smtClean="0">
                <a:solidFill>
                  <a:schemeClr val="tx1">
                    <a:lumMod val="95000"/>
                  </a:schemeClr>
                </a:solidFill>
                <a:cs typeface="Lucida Sans Unicode" panose="020B0602030504020204" pitchFamily="34" charset="0"/>
              </a:rPr>
              <a:t>Update the web-site blog and any news letters or flyers</a:t>
            </a:r>
          </a:p>
          <a:p>
            <a:pPr marL="0" indent="0">
              <a:buNone/>
            </a:pPr>
            <a:r>
              <a:rPr lang="en-US" dirty="0">
                <a:solidFill>
                  <a:schemeClr val="tx1">
                    <a:lumMod val="95000"/>
                  </a:schemeClr>
                </a:solidFill>
              </a:rPr>
              <a:t>	</a:t>
            </a:r>
            <a:endParaRPr lang="en-US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323536" y="4346035"/>
            <a:ext cx="2143125" cy="2143125"/>
          </a:xfrm>
          <a:prstGeom prst="rect">
            <a:avLst/>
          </a:prstGeom>
        </p:spPr>
      </p:pic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lvl="0" indent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 smtClean="0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418407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Content Placeholder 5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sz="3200" dirty="0">
                <a:solidFill>
                  <a:schemeClr val="tx1">
                    <a:lumMod val="95000"/>
                  </a:schemeClr>
                </a:solidFill>
                <a:cs typeface="Lucida Sans Unicode" panose="020B0602030504020204" pitchFamily="34" charset="0"/>
              </a:rPr>
              <a:t>Comments</a:t>
            </a:r>
            <a:br>
              <a:rPr lang="en-US" sz="3200" dirty="0">
                <a:solidFill>
                  <a:schemeClr val="tx1">
                    <a:lumMod val="95000"/>
                  </a:schemeClr>
                </a:solidFill>
                <a:cs typeface="Lucida Sans Unicode" panose="020B0602030504020204" pitchFamily="34" charset="0"/>
              </a:rPr>
            </a:br>
            <a:r>
              <a:rPr lang="en-US" sz="3200" dirty="0">
                <a:solidFill>
                  <a:schemeClr val="tx1">
                    <a:lumMod val="95000"/>
                  </a:schemeClr>
                </a:solidFill>
                <a:cs typeface="Lucida Sans Unicode" panose="020B0602030504020204" pitchFamily="34" charset="0"/>
              </a:rPr>
              <a:t>Open </a:t>
            </a:r>
            <a:r>
              <a:rPr lang="en-US" sz="3200" dirty="0" smtClean="0">
                <a:solidFill>
                  <a:schemeClr val="tx1">
                    <a:lumMod val="95000"/>
                  </a:schemeClr>
                </a:solidFill>
                <a:cs typeface="Lucida Sans Unicode" panose="020B0602030504020204" pitchFamily="34" charset="0"/>
              </a:rPr>
              <a:t>Discussion</a:t>
            </a:r>
            <a:r>
              <a:rPr lang="en-US" sz="3200" dirty="0">
                <a:solidFill>
                  <a:schemeClr val="tx1">
                    <a:lumMod val="95000"/>
                  </a:schemeClr>
                </a:solidFill>
                <a:cs typeface="Lucida Sans Unicode" panose="020B0602030504020204" pitchFamily="34" charset="0"/>
              </a:rPr>
              <a:t/>
            </a:r>
            <a:br>
              <a:rPr lang="en-US" sz="3200" dirty="0">
                <a:solidFill>
                  <a:schemeClr val="tx1">
                    <a:lumMod val="95000"/>
                  </a:schemeClr>
                </a:solidFill>
                <a:cs typeface="Lucida Sans Unicode" panose="020B0602030504020204" pitchFamily="34" charset="0"/>
              </a:rPr>
            </a:br>
            <a:r>
              <a:rPr lang="en-US" sz="3200" dirty="0">
                <a:solidFill>
                  <a:schemeClr val="tx1">
                    <a:lumMod val="95000"/>
                  </a:schemeClr>
                </a:solidFill>
                <a:cs typeface="Lucida Sans Unicode" panose="020B0602030504020204" pitchFamily="34" charset="0"/>
              </a:rPr>
              <a:t>	Topics for future </a:t>
            </a:r>
            <a:r>
              <a:rPr lang="en-US" sz="3200" dirty="0" smtClean="0">
                <a:solidFill>
                  <a:schemeClr val="tx1">
                    <a:lumMod val="95000"/>
                  </a:schemeClr>
                </a:solidFill>
                <a:cs typeface="Lucida Sans Unicode" panose="020B0602030504020204" pitchFamily="34" charset="0"/>
              </a:rPr>
              <a:t>meetings</a:t>
            </a:r>
          </a:p>
          <a:p>
            <a:r>
              <a:rPr lang="en-US" sz="3200" dirty="0" smtClean="0">
                <a:solidFill>
                  <a:schemeClr val="tx1">
                    <a:lumMod val="95000"/>
                  </a:schemeClr>
                </a:solidFill>
                <a:cs typeface="Lucida Sans Unicode" panose="020B0602030504020204" pitchFamily="34" charset="0"/>
              </a:rPr>
              <a:t>Door prize</a:t>
            </a:r>
            <a:endParaRPr lang="en-US" sz="3200" dirty="0">
              <a:solidFill>
                <a:schemeClr val="tx1">
                  <a:lumMod val="95000"/>
                </a:schemeClr>
              </a:solidFill>
              <a:cs typeface="Lucida Sans Unicode" panose="020B0602030504020204" pitchFamily="34" charset="0"/>
            </a:endParaRPr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lvl="0" indent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 smtClean="0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4684748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4400" dirty="0" smtClean="0"/>
              <a:t>Thank you for coming</a:t>
            </a:r>
            <a:endParaRPr lang="en-US" sz="4400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33400" y="3262543"/>
            <a:ext cx="7181295" cy="1905000"/>
          </a:xfrm>
        </p:spPr>
        <p:txBody>
          <a:bodyPr/>
          <a:lstStyle/>
          <a:p>
            <a:r>
              <a:rPr lang="en-US" dirty="0" smtClean="0">
                <a:solidFill>
                  <a:schemeClr val="tx1">
                    <a:lumMod val="95000"/>
                  </a:schemeClr>
                </a:solidFill>
              </a:rPr>
              <a:t>Next Meeting will be in May 2018, watch for posting on website</a:t>
            </a:r>
            <a:endParaRPr lang="en-US" dirty="0">
              <a:solidFill>
                <a:schemeClr val="tx1">
                  <a:lumMod val="95000"/>
                </a:schemeClr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lvl="0" indent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 smtClean="0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135701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Slice">
  <a:themeElements>
    <a:clrScheme name="Slice">
      <a:dk1>
        <a:sysClr val="windowText" lastClr="000000"/>
      </a:dk1>
      <a:lt1>
        <a:sysClr val="window" lastClr="FFFFFF"/>
      </a:lt1>
      <a:dk2>
        <a:srgbClr val="146194"/>
      </a:dk2>
      <a:lt2>
        <a:srgbClr val="76DBF4"/>
      </a:lt2>
      <a:accent1>
        <a:srgbClr val="052F61"/>
      </a:accent1>
      <a:accent2>
        <a:srgbClr val="A50E82"/>
      </a:accent2>
      <a:accent3>
        <a:srgbClr val="14967C"/>
      </a:accent3>
      <a:accent4>
        <a:srgbClr val="6A9E1F"/>
      </a:accent4>
      <a:accent5>
        <a:srgbClr val="E87D37"/>
      </a:accent5>
      <a:accent6>
        <a:srgbClr val="C62324"/>
      </a:accent6>
      <a:hlink>
        <a:srgbClr val="0D2E46"/>
      </a:hlink>
      <a:folHlink>
        <a:srgbClr val="356A95"/>
      </a:folHlink>
    </a:clrScheme>
    <a:fontScheme name="Slice">
      <a:majorFont>
        <a:latin typeface="Century Gothic"/>
        <a:ea typeface=""/>
        <a:cs typeface=""/>
        <a:font script="Jpan" typeface="メイリオ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entury Gothic"/>
        <a:ea typeface=""/>
        <a:cs typeface=""/>
        <a:font script="Jpan" typeface="メイリオ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Slice">
      <a:fillStyleLst>
        <a:solidFill>
          <a:schemeClr val="phClr"/>
        </a:solidFill>
        <a:gradFill rotWithShape="1">
          <a:gsLst>
            <a:gs pos="0">
              <a:schemeClr val="phClr">
                <a:tint val="62000"/>
                <a:hueMod val="94000"/>
                <a:satMod val="140000"/>
                <a:lumMod val="110000"/>
              </a:schemeClr>
            </a:gs>
            <a:gs pos="100000">
              <a:schemeClr val="phClr">
                <a:tint val="84000"/>
                <a:satMod val="16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8000"/>
                <a:hueMod val="94000"/>
                <a:satMod val="130000"/>
                <a:lumMod val="138000"/>
              </a:schemeClr>
            </a:gs>
            <a:gs pos="100000">
              <a:schemeClr val="phClr">
                <a:shade val="94000"/>
                <a:lumMod val="88000"/>
              </a:schemeClr>
            </a:gs>
          </a:gsLst>
          <a:lin ang="5400000" scaled="0"/>
        </a:gradFill>
      </a:fillStyleLst>
      <a:lnStyleLst>
        <a:ln w="9525" cap="rnd" cmpd="sng" algn="ctr">
          <a:solidFill>
            <a:schemeClr val="phClr">
              <a:tint val="76000"/>
              <a:alpha val="60000"/>
              <a:hueMod val="94000"/>
            </a:schemeClr>
          </a:solidFill>
          <a:prstDash val="solid"/>
        </a:ln>
        <a:ln w="12700" cap="rnd" cmpd="sng" algn="ctr">
          <a:solidFill>
            <a:schemeClr val="phClr">
              <a:hueMod val="94000"/>
            </a:schemeClr>
          </a:solidFill>
          <a:prstDash val="solid"/>
        </a:ln>
        <a:ln w="28575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innerShdw blurRad="25400" dist="12700" dir="13500000">
              <a:srgbClr val="000000">
                <a:alpha val="45000"/>
              </a:srgbClr>
            </a:innerShdw>
          </a:effectLst>
        </a:effectStyle>
        <a:effectStyle>
          <a:effectLst>
            <a:outerShdw blurRad="50800" dist="38100" dir="5400000" rotWithShape="0">
              <a:srgbClr val="000000">
                <a:alpha val="46000"/>
              </a:srgbClr>
            </a:outerShdw>
          </a:effectLst>
          <a:scene3d>
            <a:camera prst="orthographicFront">
              <a:rot lat="0" lon="0" rev="0"/>
            </a:camera>
            <a:lightRig rig="threePt" dir="t"/>
          </a:scene3d>
          <a:sp3d prstMaterial="plastic">
            <a:bevelT w="25400" h="25400"/>
          </a:sp3d>
        </a:effectStyle>
      </a:effectStyleLst>
      <a:bgFillStyleLst>
        <a:solidFill>
          <a:schemeClr val="phClr"/>
        </a:solidFill>
        <a:gradFill rotWithShape="1">
          <a:gsLst>
            <a:gs pos="10000">
              <a:schemeClr val="phClr">
                <a:tint val="97000"/>
                <a:hueMod val="92000"/>
                <a:satMod val="169000"/>
                <a:lumMod val="164000"/>
              </a:schemeClr>
            </a:gs>
            <a:gs pos="100000">
              <a:schemeClr val="phClr">
                <a:shade val="96000"/>
                <a:satMod val="120000"/>
                <a:lumMod val="90000"/>
              </a:schemeClr>
            </a:gs>
          </a:gsLst>
          <a:lin ang="6120000" scaled="1"/>
        </a:gradFill>
        <a:gradFill rotWithShape="1">
          <a:gsLst>
            <a:gs pos="0">
              <a:schemeClr val="phClr">
                <a:tint val="97000"/>
                <a:hueMod val="92000"/>
                <a:satMod val="169000"/>
                <a:lumMod val="164000"/>
              </a:schemeClr>
            </a:gs>
            <a:gs pos="100000">
              <a:schemeClr val="phClr">
                <a:shade val="96000"/>
                <a:satMod val="120000"/>
                <a:lumMod val="90000"/>
              </a:schemeClr>
            </a:gs>
          </a:gsLst>
          <a:path path="circle">
            <a:fillToRect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Slice" id="{0507925B-6AC9-4358-8E18-C330545D08F8}" vid="{13FEC7C6-62A9-40C4-99D2-581AACACAA2F}"/>
    </a:ext>
  </a:extLst>
</a:theme>
</file>

<file path=ppt/theme/theme2.xml><?xml version="1.0" encoding="utf-8"?>
<a:theme xmlns:a="http://schemas.openxmlformats.org/drawingml/2006/main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Slice</Template>
  <TotalTime>537</TotalTime>
  <Words>503</Words>
  <Application>Microsoft Office PowerPoint</Application>
  <PresentationFormat>On-screen Show (4:3)</PresentationFormat>
  <Paragraphs>113</Paragraphs>
  <Slides>16</Slides>
  <Notes>3</Notes>
  <HiddenSlides>0</HiddenSlides>
  <MMClips>0</MMClips>
  <ScaleCrop>false</ScaleCrop>
  <HeadingPairs>
    <vt:vector size="6" baseType="variant">
      <vt:variant>
        <vt:lpstr>Fonts Used</vt:lpstr>
      </vt:variant>
      <vt:variant>
        <vt:i4>7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16</vt:i4>
      </vt:variant>
    </vt:vector>
  </HeadingPairs>
  <TitlesOfParts>
    <vt:vector size="24" baseType="lpstr">
      <vt:lpstr>Arial</vt:lpstr>
      <vt:lpstr>Century Gothic</vt:lpstr>
      <vt:lpstr>Lucida Sans Unicode</vt:lpstr>
      <vt:lpstr>Book Antiqua</vt:lpstr>
      <vt:lpstr>Lucida Sans</vt:lpstr>
      <vt:lpstr>Noto Sans Symbols</vt:lpstr>
      <vt:lpstr>Wingdings 3</vt:lpstr>
      <vt:lpstr>Slice</vt:lpstr>
      <vt:lpstr>Harvest Hills South Neighborhood Association Crime Watch Meeting </vt:lpstr>
      <vt:lpstr>Agenda</vt:lpstr>
      <vt:lpstr>79th Street Success </vt:lpstr>
      <vt:lpstr>Crime in Area https://okc.gov/departments/police/crime-prevention-data/crime-stats</vt:lpstr>
      <vt:lpstr>Dream Big Plan</vt:lpstr>
      <vt:lpstr>Street Lights</vt:lpstr>
      <vt:lpstr>Rebuild fence on wilshire</vt:lpstr>
      <vt:lpstr>Street Sign Toppers</vt:lpstr>
      <vt:lpstr>Neighborhood Crime Patrol</vt:lpstr>
      <vt:lpstr>Dream Big  Make things happen</vt:lpstr>
      <vt:lpstr>911 Verses Nextdoor app </vt:lpstr>
      <vt:lpstr>Harvest Hills south Neighborhood Association</vt:lpstr>
      <vt:lpstr>Harvest Hills South Neighborhood needs volunteers to  champion their street</vt:lpstr>
      <vt:lpstr>May election of officers</vt:lpstr>
      <vt:lpstr>PowerPoint Presentation</vt:lpstr>
      <vt:lpstr>Thank you for coming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79TH ST BLOCK MEETING</dc:title>
  <dc:creator>Maguire, Jaclynn D</dc:creator>
  <cp:lastModifiedBy>HP</cp:lastModifiedBy>
  <cp:revision>32</cp:revision>
  <dcterms:modified xsi:type="dcterms:W3CDTF">2018-03-15T23:50:37Z</dcterms:modified>
</cp:coreProperties>
</file>